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8" r:id="rId3"/>
    <p:sldId id="256" r:id="rId4"/>
    <p:sldId id="257" r:id="rId5"/>
    <p:sldId id="258" r:id="rId6"/>
    <p:sldId id="270" r:id="rId7"/>
    <p:sldId id="271" r:id="rId8"/>
    <p:sldId id="273" r:id="rId9"/>
    <p:sldId id="272" r:id="rId10"/>
    <p:sldId id="274" r:id="rId11"/>
    <p:sldId id="263" r:id="rId12"/>
    <p:sldId id="264" r:id="rId13"/>
    <p:sldId id="279" r:id="rId14"/>
    <p:sldId id="280" r:id="rId15"/>
    <p:sldId id="265" r:id="rId16"/>
    <p:sldId id="266" r:id="rId17"/>
    <p:sldId id="281" r:id="rId18"/>
    <p:sldId id="275" r:id="rId19"/>
    <p:sldId id="276" r:id="rId20"/>
    <p:sldId id="282" r:id="rId21"/>
    <p:sldId id="277" r:id="rId22"/>
    <p:sldId id="26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2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623A95-1F49-4230-BA7F-5FF052E1B9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71E811-824E-4871-8C9E-863D51F47DF4}">
      <dgm:prSet/>
      <dgm:spPr/>
      <dgm:t>
        <a:bodyPr/>
        <a:lstStyle/>
        <a:p>
          <a:r>
            <a:rPr lang="en-US"/>
            <a:t>Binaire → Décimal : utiliser les puissances de 2</a:t>
          </a:r>
        </a:p>
      </dgm:t>
    </dgm:pt>
    <dgm:pt modelId="{98F82214-E2F2-4687-A4BC-11A5E152E5E0}" type="parTrans" cxnId="{9950112B-F6E7-46F0-B0B1-DE1252DA33E7}">
      <dgm:prSet/>
      <dgm:spPr/>
      <dgm:t>
        <a:bodyPr/>
        <a:lstStyle/>
        <a:p>
          <a:endParaRPr lang="en-US"/>
        </a:p>
      </dgm:t>
    </dgm:pt>
    <dgm:pt modelId="{7D78A519-0076-4CC4-9296-865A7B5574A0}" type="sibTrans" cxnId="{9950112B-F6E7-46F0-B0B1-DE1252DA33E7}">
      <dgm:prSet/>
      <dgm:spPr/>
      <dgm:t>
        <a:bodyPr/>
        <a:lstStyle/>
        <a:p>
          <a:endParaRPr lang="en-US"/>
        </a:p>
      </dgm:t>
    </dgm:pt>
    <dgm:pt modelId="{02AD1BB7-D1B0-4208-82E1-629E545A5A4B}">
      <dgm:prSet/>
      <dgm:spPr/>
      <dgm:t>
        <a:bodyPr/>
        <a:lstStyle/>
        <a:p>
          <a:r>
            <a:rPr lang="en-US"/>
            <a:t>Décimal → Binaire : divisions successives par 2</a:t>
          </a:r>
        </a:p>
      </dgm:t>
    </dgm:pt>
    <dgm:pt modelId="{1B60F5B0-2053-4DAC-B1E8-F2606E776FFF}" type="parTrans" cxnId="{8F68DC3E-89F8-46B6-BC45-F3CFBF6DAC8B}">
      <dgm:prSet/>
      <dgm:spPr/>
      <dgm:t>
        <a:bodyPr/>
        <a:lstStyle/>
        <a:p>
          <a:endParaRPr lang="en-US"/>
        </a:p>
      </dgm:t>
    </dgm:pt>
    <dgm:pt modelId="{761B45DF-DB17-4021-B891-2F6C19431F38}" type="sibTrans" cxnId="{8F68DC3E-89F8-46B6-BC45-F3CFBF6DAC8B}">
      <dgm:prSet/>
      <dgm:spPr/>
      <dgm:t>
        <a:bodyPr/>
        <a:lstStyle/>
        <a:p>
          <a:endParaRPr lang="en-US"/>
        </a:p>
      </dgm:t>
    </dgm:pt>
    <dgm:pt modelId="{4F3AA716-67FA-492C-9E72-3E737E575A78}">
      <dgm:prSet/>
      <dgm:spPr/>
      <dgm:t>
        <a:bodyPr/>
        <a:lstStyle/>
        <a:p>
          <a:r>
            <a:rPr lang="en-US"/>
            <a:t>Binaire → Hexadécimal : regrouper par 4 bits</a:t>
          </a:r>
        </a:p>
      </dgm:t>
    </dgm:pt>
    <dgm:pt modelId="{E382E7A6-8733-449A-9116-68D555C843BA}" type="parTrans" cxnId="{73E50BF1-0512-47B6-888A-C594BB170E6B}">
      <dgm:prSet/>
      <dgm:spPr/>
      <dgm:t>
        <a:bodyPr/>
        <a:lstStyle/>
        <a:p>
          <a:endParaRPr lang="en-US"/>
        </a:p>
      </dgm:t>
    </dgm:pt>
    <dgm:pt modelId="{1CEC2B22-7ADB-4C53-A058-4A7602E8181C}" type="sibTrans" cxnId="{73E50BF1-0512-47B6-888A-C594BB170E6B}">
      <dgm:prSet/>
      <dgm:spPr/>
      <dgm:t>
        <a:bodyPr/>
        <a:lstStyle/>
        <a:p>
          <a:endParaRPr lang="en-US"/>
        </a:p>
      </dgm:t>
    </dgm:pt>
    <dgm:pt modelId="{40AA5751-C3EA-48D7-98A6-BF279D10ACE6}">
      <dgm:prSet/>
      <dgm:spPr/>
      <dgm:t>
        <a:bodyPr/>
        <a:lstStyle/>
        <a:p>
          <a:r>
            <a:rPr lang="en-US"/>
            <a:t>Hexadécimal → Binaire : convertir chaque chiffre séparément</a:t>
          </a:r>
        </a:p>
      </dgm:t>
    </dgm:pt>
    <dgm:pt modelId="{35B84699-BFF7-4598-B6AD-2022986777D6}" type="parTrans" cxnId="{306CC541-417D-4954-BCFF-DEBD79B0CA7F}">
      <dgm:prSet/>
      <dgm:spPr/>
      <dgm:t>
        <a:bodyPr/>
        <a:lstStyle/>
        <a:p>
          <a:endParaRPr lang="en-US"/>
        </a:p>
      </dgm:t>
    </dgm:pt>
    <dgm:pt modelId="{85D7A71D-AB48-48AF-8FA6-F6B25D2C71B9}" type="sibTrans" cxnId="{306CC541-417D-4954-BCFF-DEBD79B0CA7F}">
      <dgm:prSet/>
      <dgm:spPr/>
      <dgm:t>
        <a:bodyPr/>
        <a:lstStyle/>
        <a:p>
          <a:endParaRPr lang="en-US"/>
        </a:p>
      </dgm:t>
    </dgm:pt>
    <dgm:pt modelId="{4F4B993A-9D16-4435-B367-D9365B6BC9C0}">
      <dgm:prSet/>
      <dgm:spPr/>
      <dgm:t>
        <a:bodyPr/>
        <a:lstStyle/>
        <a:p>
          <a:r>
            <a:rPr lang="en-US"/>
            <a:t>Décimal → Hexadécimal : divisions successives par 16</a:t>
          </a:r>
        </a:p>
      </dgm:t>
    </dgm:pt>
    <dgm:pt modelId="{27F49055-F942-42E2-BE11-B47EA9F85B67}" type="parTrans" cxnId="{48B7D72B-8065-4E8F-AF30-108720A4B781}">
      <dgm:prSet/>
      <dgm:spPr/>
      <dgm:t>
        <a:bodyPr/>
        <a:lstStyle/>
        <a:p>
          <a:endParaRPr lang="en-US"/>
        </a:p>
      </dgm:t>
    </dgm:pt>
    <dgm:pt modelId="{D612BB05-C308-41ED-9F22-17C3D91C3964}" type="sibTrans" cxnId="{48B7D72B-8065-4E8F-AF30-108720A4B781}">
      <dgm:prSet/>
      <dgm:spPr/>
      <dgm:t>
        <a:bodyPr/>
        <a:lstStyle/>
        <a:p>
          <a:endParaRPr lang="en-US"/>
        </a:p>
      </dgm:t>
    </dgm:pt>
    <dgm:pt modelId="{98EA7B33-8DD0-480E-A716-DE00288C446F}">
      <dgm:prSet/>
      <dgm:spPr/>
      <dgm:t>
        <a:bodyPr/>
        <a:lstStyle/>
        <a:p>
          <a:r>
            <a:rPr lang="en-US"/>
            <a:t>Hexadécimal → Décimal :utiliser les puissances de 16</a:t>
          </a:r>
        </a:p>
      </dgm:t>
    </dgm:pt>
    <dgm:pt modelId="{CD1D2F8C-DE38-425A-87CF-52BDD8D68CA4}" type="parTrans" cxnId="{2221462A-F6B9-427A-BB31-209922DD10E0}">
      <dgm:prSet/>
      <dgm:spPr/>
      <dgm:t>
        <a:bodyPr/>
        <a:lstStyle/>
        <a:p>
          <a:endParaRPr lang="en-US"/>
        </a:p>
      </dgm:t>
    </dgm:pt>
    <dgm:pt modelId="{9519D03B-9512-478D-914D-FE8FF648FDBD}" type="sibTrans" cxnId="{2221462A-F6B9-427A-BB31-209922DD10E0}">
      <dgm:prSet/>
      <dgm:spPr/>
      <dgm:t>
        <a:bodyPr/>
        <a:lstStyle/>
        <a:p>
          <a:endParaRPr lang="en-US"/>
        </a:p>
      </dgm:t>
    </dgm:pt>
    <dgm:pt modelId="{FA2409A6-634A-4B2D-956E-6C0118E900E4}" type="pres">
      <dgm:prSet presAssocID="{4B623A95-1F49-4230-BA7F-5FF052E1B92E}" presName="linear" presStyleCnt="0">
        <dgm:presLayoutVars>
          <dgm:animLvl val="lvl"/>
          <dgm:resizeHandles val="exact"/>
        </dgm:presLayoutVars>
      </dgm:prSet>
      <dgm:spPr/>
    </dgm:pt>
    <dgm:pt modelId="{E23684BF-FCD5-43CB-9A2E-AA62278A2C8B}" type="pres">
      <dgm:prSet presAssocID="{1871E811-824E-4871-8C9E-863D51F47DF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189720D-3E14-4E21-9945-F178F38B8B52}" type="pres">
      <dgm:prSet presAssocID="{7D78A519-0076-4CC4-9296-865A7B5574A0}" presName="spacer" presStyleCnt="0"/>
      <dgm:spPr/>
    </dgm:pt>
    <dgm:pt modelId="{A77011BD-7C6E-48B0-8FE5-59B159DCCA23}" type="pres">
      <dgm:prSet presAssocID="{02AD1BB7-D1B0-4208-82E1-629E545A5A4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F143889-74E2-41B6-A8C6-B1CD62E1D84C}" type="pres">
      <dgm:prSet presAssocID="{761B45DF-DB17-4021-B891-2F6C19431F38}" presName="spacer" presStyleCnt="0"/>
      <dgm:spPr/>
    </dgm:pt>
    <dgm:pt modelId="{C62C14C3-ECCA-47FB-95BC-C00B963E3EC9}" type="pres">
      <dgm:prSet presAssocID="{4F3AA716-67FA-492C-9E72-3E737E575A7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0C3C65D-699D-4523-992B-AEE89849A2FB}" type="pres">
      <dgm:prSet presAssocID="{1CEC2B22-7ADB-4C53-A058-4A7602E8181C}" presName="spacer" presStyleCnt="0"/>
      <dgm:spPr/>
    </dgm:pt>
    <dgm:pt modelId="{2D0E0167-6ED8-43D8-A1AB-772086223326}" type="pres">
      <dgm:prSet presAssocID="{40AA5751-C3EA-48D7-98A6-BF279D10ACE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D4C5287-9CA2-4AFD-AACA-550975C98419}" type="pres">
      <dgm:prSet presAssocID="{85D7A71D-AB48-48AF-8FA6-F6B25D2C71B9}" presName="spacer" presStyleCnt="0"/>
      <dgm:spPr/>
    </dgm:pt>
    <dgm:pt modelId="{B69ABA26-8982-47A3-AB56-6F16723A4ADF}" type="pres">
      <dgm:prSet presAssocID="{4F4B993A-9D16-4435-B367-D9365B6BC9C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0B4DA94-02D7-4C6E-883A-4A2A68CD80BD}" type="pres">
      <dgm:prSet presAssocID="{D612BB05-C308-41ED-9F22-17C3D91C3964}" presName="spacer" presStyleCnt="0"/>
      <dgm:spPr/>
    </dgm:pt>
    <dgm:pt modelId="{16472F11-EB1B-4B7D-B2D0-D1745BC6A836}" type="pres">
      <dgm:prSet presAssocID="{98EA7B33-8DD0-480E-A716-DE00288C446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221462A-F6B9-427A-BB31-209922DD10E0}" srcId="{4B623A95-1F49-4230-BA7F-5FF052E1B92E}" destId="{98EA7B33-8DD0-480E-A716-DE00288C446F}" srcOrd="5" destOrd="0" parTransId="{CD1D2F8C-DE38-425A-87CF-52BDD8D68CA4}" sibTransId="{9519D03B-9512-478D-914D-FE8FF648FDBD}"/>
    <dgm:cxn modelId="{9950112B-F6E7-46F0-B0B1-DE1252DA33E7}" srcId="{4B623A95-1F49-4230-BA7F-5FF052E1B92E}" destId="{1871E811-824E-4871-8C9E-863D51F47DF4}" srcOrd="0" destOrd="0" parTransId="{98F82214-E2F2-4687-A4BC-11A5E152E5E0}" sibTransId="{7D78A519-0076-4CC4-9296-865A7B5574A0}"/>
    <dgm:cxn modelId="{48B7D72B-8065-4E8F-AF30-108720A4B781}" srcId="{4B623A95-1F49-4230-BA7F-5FF052E1B92E}" destId="{4F4B993A-9D16-4435-B367-D9365B6BC9C0}" srcOrd="4" destOrd="0" parTransId="{27F49055-F942-42E2-BE11-B47EA9F85B67}" sibTransId="{D612BB05-C308-41ED-9F22-17C3D91C3964}"/>
    <dgm:cxn modelId="{95B81F31-3C5A-401F-A4C2-3FB292E9EC0C}" type="presOf" srcId="{4B623A95-1F49-4230-BA7F-5FF052E1B92E}" destId="{FA2409A6-634A-4B2D-956E-6C0118E900E4}" srcOrd="0" destOrd="0" presId="urn:microsoft.com/office/officeart/2005/8/layout/vList2"/>
    <dgm:cxn modelId="{A2601B38-3A43-4704-8A2D-661F20C5E960}" type="presOf" srcId="{1871E811-824E-4871-8C9E-863D51F47DF4}" destId="{E23684BF-FCD5-43CB-9A2E-AA62278A2C8B}" srcOrd="0" destOrd="0" presId="urn:microsoft.com/office/officeart/2005/8/layout/vList2"/>
    <dgm:cxn modelId="{8F68DC3E-89F8-46B6-BC45-F3CFBF6DAC8B}" srcId="{4B623A95-1F49-4230-BA7F-5FF052E1B92E}" destId="{02AD1BB7-D1B0-4208-82E1-629E545A5A4B}" srcOrd="1" destOrd="0" parTransId="{1B60F5B0-2053-4DAC-B1E8-F2606E776FFF}" sibTransId="{761B45DF-DB17-4021-B891-2F6C19431F38}"/>
    <dgm:cxn modelId="{306CC541-417D-4954-BCFF-DEBD79B0CA7F}" srcId="{4B623A95-1F49-4230-BA7F-5FF052E1B92E}" destId="{40AA5751-C3EA-48D7-98A6-BF279D10ACE6}" srcOrd="3" destOrd="0" parTransId="{35B84699-BFF7-4598-B6AD-2022986777D6}" sibTransId="{85D7A71D-AB48-48AF-8FA6-F6B25D2C71B9}"/>
    <dgm:cxn modelId="{A2973CA4-9320-4546-A614-1D421FB4210C}" type="presOf" srcId="{98EA7B33-8DD0-480E-A716-DE00288C446F}" destId="{16472F11-EB1B-4B7D-B2D0-D1745BC6A836}" srcOrd="0" destOrd="0" presId="urn:microsoft.com/office/officeart/2005/8/layout/vList2"/>
    <dgm:cxn modelId="{576B18B0-858D-450C-9AF5-62C11DB6BE91}" type="presOf" srcId="{4F3AA716-67FA-492C-9E72-3E737E575A78}" destId="{C62C14C3-ECCA-47FB-95BC-C00B963E3EC9}" srcOrd="0" destOrd="0" presId="urn:microsoft.com/office/officeart/2005/8/layout/vList2"/>
    <dgm:cxn modelId="{0D47F3B2-A3EC-4B29-A043-26155385148F}" type="presOf" srcId="{4F4B993A-9D16-4435-B367-D9365B6BC9C0}" destId="{B69ABA26-8982-47A3-AB56-6F16723A4ADF}" srcOrd="0" destOrd="0" presId="urn:microsoft.com/office/officeart/2005/8/layout/vList2"/>
    <dgm:cxn modelId="{EFBCB4BE-0EAF-40EB-B34E-F8A81104C0FF}" type="presOf" srcId="{02AD1BB7-D1B0-4208-82E1-629E545A5A4B}" destId="{A77011BD-7C6E-48B0-8FE5-59B159DCCA23}" srcOrd="0" destOrd="0" presId="urn:microsoft.com/office/officeart/2005/8/layout/vList2"/>
    <dgm:cxn modelId="{87C81EC6-0D71-4AA1-81D8-977409C15799}" type="presOf" srcId="{40AA5751-C3EA-48D7-98A6-BF279D10ACE6}" destId="{2D0E0167-6ED8-43D8-A1AB-772086223326}" srcOrd="0" destOrd="0" presId="urn:microsoft.com/office/officeart/2005/8/layout/vList2"/>
    <dgm:cxn modelId="{73E50BF1-0512-47B6-888A-C594BB170E6B}" srcId="{4B623A95-1F49-4230-BA7F-5FF052E1B92E}" destId="{4F3AA716-67FA-492C-9E72-3E737E575A78}" srcOrd="2" destOrd="0" parTransId="{E382E7A6-8733-449A-9116-68D555C843BA}" sibTransId="{1CEC2B22-7ADB-4C53-A058-4A7602E8181C}"/>
    <dgm:cxn modelId="{DE82AEA0-DFC5-4869-9AB8-A55903D3D685}" type="presParOf" srcId="{FA2409A6-634A-4B2D-956E-6C0118E900E4}" destId="{E23684BF-FCD5-43CB-9A2E-AA62278A2C8B}" srcOrd="0" destOrd="0" presId="urn:microsoft.com/office/officeart/2005/8/layout/vList2"/>
    <dgm:cxn modelId="{DC532CE8-2037-4B9D-A826-88CE074D81C3}" type="presParOf" srcId="{FA2409A6-634A-4B2D-956E-6C0118E900E4}" destId="{A189720D-3E14-4E21-9945-F178F38B8B52}" srcOrd="1" destOrd="0" presId="urn:microsoft.com/office/officeart/2005/8/layout/vList2"/>
    <dgm:cxn modelId="{4BD06B4A-AB08-42C2-8F9B-68BDC53B0B25}" type="presParOf" srcId="{FA2409A6-634A-4B2D-956E-6C0118E900E4}" destId="{A77011BD-7C6E-48B0-8FE5-59B159DCCA23}" srcOrd="2" destOrd="0" presId="urn:microsoft.com/office/officeart/2005/8/layout/vList2"/>
    <dgm:cxn modelId="{F8EF731D-600B-49F1-98B7-E02DEBBE39CF}" type="presParOf" srcId="{FA2409A6-634A-4B2D-956E-6C0118E900E4}" destId="{AF143889-74E2-41B6-A8C6-B1CD62E1D84C}" srcOrd="3" destOrd="0" presId="urn:microsoft.com/office/officeart/2005/8/layout/vList2"/>
    <dgm:cxn modelId="{D2200B89-31A8-415B-BC76-ACF61D27324C}" type="presParOf" srcId="{FA2409A6-634A-4B2D-956E-6C0118E900E4}" destId="{C62C14C3-ECCA-47FB-95BC-C00B963E3EC9}" srcOrd="4" destOrd="0" presId="urn:microsoft.com/office/officeart/2005/8/layout/vList2"/>
    <dgm:cxn modelId="{B37FDBB2-245C-42E8-9F08-CBFF26AB7D96}" type="presParOf" srcId="{FA2409A6-634A-4B2D-956E-6C0118E900E4}" destId="{E0C3C65D-699D-4523-992B-AEE89849A2FB}" srcOrd="5" destOrd="0" presId="urn:microsoft.com/office/officeart/2005/8/layout/vList2"/>
    <dgm:cxn modelId="{752B8D6F-1BCC-4486-B4F7-C9E04674AE37}" type="presParOf" srcId="{FA2409A6-634A-4B2D-956E-6C0118E900E4}" destId="{2D0E0167-6ED8-43D8-A1AB-772086223326}" srcOrd="6" destOrd="0" presId="urn:microsoft.com/office/officeart/2005/8/layout/vList2"/>
    <dgm:cxn modelId="{67B67843-6757-47FA-9B4D-ECD43D28F0FA}" type="presParOf" srcId="{FA2409A6-634A-4B2D-956E-6C0118E900E4}" destId="{7D4C5287-9CA2-4AFD-AACA-550975C98419}" srcOrd="7" destOrd="0" presId="urn:microsoft.com/office/officeart/2005/8/layout/vList2"/>
    <dgm:cxn modelId="{91403AA8-23C2-4975-897D-196322C1AAC4}" type="presParOf" srcId="{FA2409A6-634A-4B2D-956E-6C0118E900E4}" destId="{B69ABA26-8982-47A3-AB56-6F16723A4ADF}" srcOrd="8" destOrd="0" presId="urn:microsoft.com/office/officeart/2005/8/layout/vList2"/>
    <dgm:cxn modelId="{E84CF92A-62D5-486F-9473-D5E4846313BB}" type="presParOf" srcId="{FA2409A6-634A-4B2D-956E-6C0118E900E4}" destId="{B0B4DA94-02D7-4C6E-883A-4A2A68CD80BD}" srcOrd="9" destOrd="0" presId="urn:microsoft.com/office/officeart/2005/8/layout/vList2"/>
    <dgm:cxn modelId="{2BF35706-180A-4EE8-BF5C-51318E147C5D}" type="presParOf" srcId="{FA2409A6-634A-4B2D-956E-6C0118E900E4}" destId="{16472F11-EB1B-4B7D-B2D0-D1745BC6A83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6BDF31-8B84-4E52-B322-CDF06977391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BE16A8-65B8-4F8A-BB1D-09189C72C9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 </a:t>
          </a:r>
          <a:r>
            <a:rPr lang="en-US" dirty="0" err="1"/>
            <a:t>numération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</a:t>
          </a:r>
          <a:r>
            <a:rPr lang="en-US" dirty="0" err="1"/>
            <a:t>essentielle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informatique</a:t>
          </a:r>
          <a:r>
            <a:rPr lang="en-US" dirty="0"/>
            <a:t>. Pour le </a:t>
          </a:r>
          <a:r>
            <a:rPr lang="en-US" dirty="0" err="1"/>
            <a:t>côté</a:t>
          </a:r>
          <a:r>
            <a:rPr lang="en-US" dirty="0"/>
            <a:t> client et</a:t>
          </a:r>
        </a:p>
        <a:p>
          <a:pPr>
            <a:lnSpc>
              <a:spcPct val="100000"/>
            </a:lnSpc>
          </a:pPr>
          <a:r>
            <a:rPr lang="en-US" dirty="0" err="1"/>
            <a:t>Côté</a:t>
          </a:r>
          <a:r>
            <a:rPr lang="en-US" dirty="0"/>
            <a:t> machine, et </a:t>
          </a:r>
          <a:r>
            <a:rPr lang="en-US" dirty="0" err="1"/>
            <a:t>résoudre</a:t>
          </a:r>
          <a:r>
            <a:rPr lang="en-US" dirty="0"/>
            <a:t> des problems de la vie </a:t>
          </a:r>
          <a:r>
            <a:rPr lang="en-US" dirty="0" err="1"/>
            <a:t>coruante</a:t>
          </a:r>
          <a:endParaRPr lang="en-US" dirty="0"/>
        </a:p>
      </dgm:t>
    </dgm:pt>
    <dgm:pt modelId="{C1E0836B-32B5-41ED-ABBA-1C4CB6A13095}" type="parTrans" cxnId="{0DBF7A53-A0C9-4F58-83A1-505F58731CD5}">
      <dgm:prSet/>
      <dgm:spPr/>
      <dgm:t>
        <a:bodyPr/>
        <a:lstStyle/>
        <a:p>
          <a:endParaRPr lang="en-US"/>
        </a:p>
      </dgm:t>
    </dgm:pt>
    <dgm:pt modelId="{05788780-AE04-47A8-B9C7-B68489F15F08}" type="sibTrans" cxnId="{0DBF7A53-A0C9-4F58-83A1-505F58731CD5}">
      <dgm:prSet/>
      <dgm:spPr/>
      <dgm:t>
        <a:bodyPr/>
        <a:lstStyle/>
        <a:p>
          <a:endParaRPr lang="en-US"/>
        </a:p>
      </dgm:t>
    </dgm:pt>
    <dgm:pt modelId="{D672D9AA-399A-4272-B346-4FEC7687BC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Elle </a:t>
          </a:r>
          <a:r>
            <a:rPr lang="en-US" dirty="0" err="1"/>
            <a:t>permet</a:t>
          </a:r>
          <a:r>
            <a:rPr lang="en-US" dirty="0"/>
            <a:t> de coder, </a:t>
          </a:r>
          <a:r>
            <a:rPr lang="en-US" dirty="0" err="1"/>
            <a:t>manipuler</a:t>
          </a:r>
          <a:r>
            <a:rPr lang="en-US" dirty="0"/>
            <a:t> et </a:t>
          </a:r>
          <a:r>
            <a:rPr lang="en-US" dirty="0" err="1"/>
            <a:t>traiter</a:t>
          </a:r>
          <a:r>
            <a:rPr lang="en-US" dirty="0"/>
            <a:t> les données </a:t>
          </a:r>
          <a:r>
            <a:rPr lang="en-US" dirty="0" err="1"/>
            <a:t>efficacement</a:t>
          </a:r>
          <a:r>
            <a:rPr lang="en-US" dirty="0"/>
            <a:t>.</a:t>
          </a:r>
        </a:p>
      </dgm:t>
    </dgm:pt>
    <dgm:pt modelId="{649743FC-DC15-4884-AE7B-2A75625EC3CE}" type="parTrans" cxnId="{11B39A79-BEF0-40E0-AB12-1BF3FEE5E192}">
      <dgm:prSet/>
      <dgm:spPr/>
      <dgm:t>
        <a:bodyPr/>
        <a:lstStyle/>
        <a:p>
          <a:endParaRPr lang="en-US"/>
        </a:p>
      </dgm:t>
    </dgm:pt>
    <dgm:pt modelId="{4FCA619B-9EC0-430E-9D90-67AF6FBD2D50}" type="sibTrans" cxnId="{11B39A79-BEF0-40E0-AB12-1BF3FEE5E192}">
      <dgm:prSet/>
      <dgm:spPr/>
      <dgm:t>
        <a:bodyPr/>
        <a:lstStyle/>
        <a:p>
          <a:endParaRPr lang="en-US"/>
        </a:p>
      </dgm:t>
    </dgm:pt>
    <dgm:pt modelId="{A13840CC-83AC-47F5-AA06-C9788DBAD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 </a:t>
          </a:r>
          <a:r>
            <a:rPr lang="en-US" dirty="0" err="1"/>
            <a:t>compréhension</a:t>
          </a:r>
          <a:r>
            <a:rPr lang="en-US" dirty="0"/>
            <a:t> des conversions entre les </a:t>
          </a:r>
          <a:r>
            <a:rPr lang="en-US" dirty="0" err="1"/>
            <a:t>systèmes</a:t>
          </a:r>
          <a:r>
            <a:rPr lang="en-US" dirty="0"/>
            <a:t> </a:t>
          </a:r>
          <a:r>
            <a:rPr lang="en-US" dirty="0" err="1"/>
            <a:t>est</a:t>
          </a:r>
          <a:r>
            <a:rPr lang="en-US" dirty="0"/>
            <a:t> indispensable pour les </a:t>
          </a:r>
          <a:r>
            <a:rPr lang="en-US" dirty="0" err="1"/>
            <a:t>développeurs</a:t>
          </a:r>
          <a:r>
            <a:rPr lang="en-US" dirty="0"/>
            <a:t> et </a:t>
          </a:r>
          <a:r>
            <a:rPr lang="en-US" dirty="0" err="1"/>
            <a:t>ingénieurs</a:t>
          </a:r>
          <a:r>
            <a:rPr lang="en-US" dirty="0"/>
            <a:t>.</a:t>
          </a:r>
        </a:p>
      </dgm:t>
    </dgm:pt>
    <dgm:pt modelId="{B481A26A-EC76-4875-9331-E233CF7137A9}" type="parTrans" cxnId="{F53E5416-B190-4AA7-B106-D6E84C724522}">
      <dgm:prSet/>
      <dgm:spPr/>
      <dgm:t>
        <a:bodyPr/>
        <a:lstStyle/>
        <a:p>
          <a:endParaRPr lang="en-US"/>
        </a:p>
      </dgm:t>
    </dgm:pt>
    <dgm:pt modelId="{C34C2721-6B31-4454-A7BD-50DA5C44E9E1}" type="sibTrans" cxnId="{F53E5416-B190-4AA7-B106-D6E84C724522}">
      <dgm:prSet/>
      <dgm:spPr/>
      <dgm:t>
        <a:bodyPr/>
        <a:lstStyle/>
        <a:p>
          <a:endParaRPr lang="en-US"/>
        </a:p>
      </dgm:t>
    </dgm:pt>
    <dgm:pt modelId="{8D69D377-D396-4733-B8FF-DCC120AD79E9}" type="pres">
      <dgm:prSet presAssocID="{6F6BDF31-8B84-4E52-B322-CDF069773912}" presName="root" presStyleCnt="0">
        <dgm:presLayoutVars>
          <dgm:dir/>
          <dgm:resizeHandles val="exact"/>
        </dgm:presLayoutVars>
      </dgm:prSet>
      <dgm:spPr/>
    </dgm:pt>
    <dgm:pt modelId="{0DA07542-5E25-45EA-A881-31355B50AFED}" type="pres">
      <dgm:prSet presAssocID="{04BE16A8-65B8-4F8A-BB1D-09189C72C90E}" presName="compNode" presStyleCnt="0"/>
      <dgm:spPr/>
    </dgm:pt>
    <dgm:pt modelId="{7BD1E128-D6F3-49D8-A17E-8D63E733759C}" type="pres">
      <dgm:prSet presAssocID="{04BE16A8-65B8-4F8A-BB1D-09189C72C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1F3620CC-2903-4895-8197-5726FEC18E95}" type="pres">
      <dgm:prSet presAssocID="{04BE16A8-65B8-4F8A-BB1D-09189C72C90E}" presName="spaceRect" presStyleCnt="0"/>
      <dgm:spPr/>
    </dgm:pt>
    <dgm:pt modelId="{5BA32671-27F9-4CF8-AE4A-0C39621457CE}" type="pres">
      <dgm:prSet presAssocID="{04BE16A8-65B8-4F8A-BB1D-09189C72C90E}" presName="textRect" presStyleLbl="revTx" presStyleIdx="0" presStyleCnt="3">
        <dgm:presLayoutVars>
          <dgm:chMax val="1"/>
          <dgm:chPref val="1"/>
        </dgm:presLayoutVars>
      </dgm:prSet>
      <dgm:spPr/>
    </dgm:pt>
    <dgm:pt modelId="{4A061B92-A361-45D0-BFE0-0E5D611BD4FA}" type="pres">
      <dgm:prSet presAssocID="{05788780-AE04-47A8-B9C7-B68489F15F08}" presName="sibTrans" presStyleCnt="0"/>
      <dgm:spPr/>
    </dgm:pt>
    <dgm:pt modelId="{E8D5AF76-D9BF-4F66-AADC-B9AABB51D3AE}" type="pres">
      <dgm:prSet presAssocID="{D672D9AA-399A-4272-B346-4FEC7687BC2D}" presName="compNode" presStyleCnt="0"/>
      <dgm:spPr/>
    </dgm:pt>
    <dgm:pt modelId="{E12E1066-5913-482A-B71B-F472DB9F229A}" type="pres">
      <dgm:prSet presAssocID="{D672D9AA-399A-4272-B346-4FEC7687BC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eur"/>
        </a:ext>
      </dgm:extLst>
    </dgm:pt>
    <dgm:pt modelId="{A928B9FC-4A63-4D6F-8BEA-3A8FCF2E207A}" type="pres">
      <dgm:prSet presAssocID="{D672D9AA-399A-4272-B346-4FEC7687BC2D}" presName="spaceRect" presStyleCnt="0"/>
      <dgm:spPr/>
    </dgm:pt>
    <dgm:pt modelId="{063B40D9-6A5F-414A-AF4C-E40A7628BFBF}" type="pres">
      <dgm:prSet presAssocID="{D672D9AA-399A-4272-B346-4FEC7687BC2D}" presName="textRect" presStyleLbl="revTx" presStyleIdx="1" presStyleCnt="3">
        <dgm:presLayoutVars>
          <dgm:chMax val="1"/>
          <dgm:chPref val="1"/>
        </dgm:presLayoutVars>
      </dgm:prSet>
      <dgm:spPr/>
    </dgm:pt>
    <dgm:pt modelId="{3EA6F418-9AAB-41DE-86B0-0E3494BDD2DA}" type="pres">
      <dgm:prSet presAssocID="{4FCA619B-9EC0-430E-9D90-67AF6FBD2D50}" presName="sibTrans" presStyleCnt="0"/>
      <dgm:spPr/>
    </dgm:pt>
    <dgm:pt modelId="{78D5CF65-B254-4533-BAE5-19C8A281D163}" type="pres">
      <dgm:prSet presAssocID="{A13840CC-83AC-47F5-AA06-C9788DBAD9ED}" presName="compNode" presStyleCnt="0"/>
      <dgm:spPr/>
    </dgm:pt>
    <dgm:pt modelId="{64A25A35-A138-4CB6-BCDB-BA73DE346D04}" type="pres">
      <dgm:prSet presAssocID="{A13840CC-83AC-47F5-AA06-C9788DBAD9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BA6901-A648-4AB8-B1CE-E5D0B0A87AB0}" type="pres">
      <dgm:prSet presAssocID="{A13840CC-83AC-47F5-AA06-C9788DBAD9ED}" presName="spaceRect" presStyleCnt="0"/>
      <dgm:spPr/>
    </dgm:pt>
    <dgm:pt modelId="{958863A9-F80E-41C8-A94C-6025BF62DBA6}" type="pres">
      <dgm:prSet presAssocID="{A13840CC-83AC-47F5-AA06-C9788DBAD9E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53E5416-B190-4AA7-B106-D6E84C724522}" srcId="{6F6BDF31-8B84-4E52-B322-CDF069773912}" destId="{A13840CC-83AC-47F5-AA06-C9788DBAD9ED}" srcOrd="2" destOrd="0" parTransId="{B481A26A-EC76-4875-9331-E233CF7137A9}" sibTransId="{C34C2721-6B31-4454-A7BD-50DA5C44E9E1}"/>
    <dgm:cxn modelId="{F6296727-7664-4007-8620-3987A21ACBA0}" type="presOf" srcId="{A13840CC-83AC-47F5-AA06-C9788DBAD9ED}" destId="{958863A9-F80E-41C8-A94C-6025BF62DBA6}" srcOrd="0" destOrd="0" presId="urn:microsoft.com/office/officeart/2018/2/layout/IconLabelList"/>
    <dgm:cxn modelId="{ECF7C365-F10B-4974-B505-700F4AE5F7FB}" type="presOf" srcId="{04BE16A8-65B8-4F8A-BB1D-09189C72C90E}" destId="{5BA32671-27F9-4CF8-AE4A-0C39621457CE}" srcOrd="0" destOrd="0" presId="urn:microsoft.com/office/officeart/2018/2/layout/IconLabelList"/>
    <dgm:cxn modelId="{0DBF7A53-A0C9-4F58-83A1-505F58731CD5}" srcId="{6F6BDF31-8B84-4E52-B322-CDF069773912}" destId="{04BE16A8-65B8-4F8A-BB1D-09189C72C90E}" srcOrd="0" destOrd="0" parTransId="{C1E0836B-32B5-41ED-ABBA-1C4CB6A13095}" sibTransId="{05788780-AE04-47A8-B9C7-B68489F15F08}"/>
    <dgm:cxn modelId="{C673FF53-FB72-42E2-9C12-D68F09CF9BD3}" type="presOf" srcId="{D672D9AA-399A-4272-B346-4FEC7687BC2D}" destId="{063B40D9-6A5F-414A-AF4C-E40A7628BFBF}" srcOrd="0" destOrd="0" presId="urn:microsoft.com/office/officeart/2018/2/layout/IconLabelList"/>
    <dgm:cxn modelId="{11B39A79-BEF0-40E0-AB12-1BF3FEE5E192}" srcId="{6F6BDF31-8B84-4E52-B322-CDF069773912}" destId="{D672D9AA-399A-4272-B346-4FEC7687BC2D}" srcOrd="1" destOrd="0" parTransId="{649743FC-DC15-4884-AE7B-2A75625EC3CE}" sibTransId="{4FCA619B-9EC0-430E-9D90-67AF6FBD2D50}"/>
    <dgm:cxn modelId="{4CCE829E-214D-4B1F-A5E5-377071F3122B}" type="presOf" srcId="{6F6BDF31-8B84-4E52-B322-CDF069773912}" destId="{8D69D377-D396-4733-B8FF-DCC120AD79E9}" srcOrd="0" destOrd="0" presId="urn:microsoft.com/office/officeart/2018/2/layout/IconLabelList"/>
    <dgm:cxn modelId="{BC5E2027-5CD8-45B3-B2BD-40C3A4DDB88C}" type="presParOf" srcId="{8D69D377-D396-4733-B8FF-DCC120AD79E9}" destId="{0DA07542-5E25-45EA-A881-31355B50AFED}" srcOrd="0" destOrd="0" presId="urn:microsoft.com/office/officeart/2018/2/layout/IconLabelList"/>
    <dgm:cxn modelId="{D7A45563-3B82-450E-B2A9-0615AB12D2A6}" type="presParOf" srcId="{0DA07542-5E25-45EA-A881-31355B50AFED}" destId="{7BD1E128-D6F3-49D8-A17E-8D63E733759C}" srcOrd="0" destOrd="0" presId="urn:microsoft.com/office/officeart/2018/2/layout/IconLabelList"/>
    <dgm:cxn modelId="{4B406026-996A-4845-A9BF-C4E1A5E3F53D}" type="presParOf" srcId="{0DA07542-5E25-45EA-A881-31355B50AFED}" destId="{1F3620CC-2903-4895-8197-5726FEC18E95}" srcOrd="1" destOrd="0" presId="urn:microsoft.com/office/officeart/2018/2/layout/IconLabelList"/>
    <dgm:cxn modelId="{84B1BD40-433D-47D6-B42C-A6774A889A55}" type="presParOf" srcId="{0DA07542-5E25-45EA-A881-31355B50AFED}" destId="{5BA32671-27F9-4CF8-AE4A-0C39621457CE}" srcOrd="2" destOrd="0" presId="urn:microsoft.com/office/officeart/2018/2/layout/IconLabelList"/>
    <dgm:cxn modelId="{851C1663-9692-41DD-9CC1-4B4C870BD9CD}" type="presParOf" srcId="{8D69D377-D396-4733-B8FF-DCC120AD79E9}" destId="{4A061B92-A361-45D0-BFE0-0E5D611BD4FA}" srcOrd="1" destOrd="0" presId="urn:microsoft.com/office/officeart/2018/2/layout/IconLabelList"/>
    <dgm:cxn modelId="{4BBDF667-98A0-41D4-AFDD-DFA1D2F7F8D1}" type="presParOf" srcId="{8D69D377-D396-4733-B8FF-DCC120AD79E9}" destId="{E8D5AF76-D9BF-4F66-AADC-B9AABB51D3AE}" srcOrd="2" destOrd="0" presId="urn:microsoft.com/office/officeart/2018/2/layout/IconLabelList"/>
    <dgm:cxn modelId="{D3F17A06-1222-4C98-85AE-D8B571D62199}" type="presParOf" srcId="{E8D5AF76-D9BF-4F66-AADC-B9AABB51D3AE}" destId="{E12E1066-5913-482A-B71B-F472DB9F229A}" srcOrd="0" destOrd="0" presId="urn:microsoft.com/office/officeart/2018/2/layout/IconLabelList"/>
    <dgm:cxn modelId="{21E51C04-FD5C-4523-996F-5E118B0B0CE0}" type="presParOf" srcId="{E8D5AF76-D9BF-4F66-AADC-B9AABB51D3AE}" destId="{A928B9FC-4A63-4D6F-8BEA-3A8FCF2E207A}" srcOrd="1" destOrd="0" presId="urn:microsoft.com/office/officeart/2018/2/layout/IconLabelList"/>
    <dgm:cxn modelId="{4676FCDA-C1E6-4D3B-8920-607E01CFB4C9}" type="presParOf" srcId="{E8D5AF76-D9BF-4F66-AADC-B9AABB51D3AE}" destId="{063B40D9-6A5F-414A-AF4C-E40A7628BFBF}" srcOrd="2" destOrd="0" presId="urn:microsoft.com/office/officeart/2018/2/layout/IconLabelList"/>
    <dgm:cxn modelId="{73021D51-A7C2-46E3-87AD-6982F926B8EB}" type="presParOf" srcId="{8D69D377-D396-4733-B8FF-DCC120AD79E9}" destId="{3EA6F418-9AAB-41DE-86B0-0E3494BDD2DA}" srcOrd="3" destOrd="0" presId="urn:microsoft.com/office/officeart/2018/2/layout/IconLabelList"/>
    <dgm:cxn modelId="{F4287E83-08FA-44AA-9DA6-94F9987CCD0A}" type="presParOf" srcId="{8D69D377-D396-4733-B8FF-DCC120AD79E9}" destId="{78D5CF65-B254-4533-BAE5-19C8A281D163}" srcOrd="4" destOrd="0" presId="urn:microsoft.com/office/officeart/2018/2/layout/IconLabelList"/>
    <dgm:cxn modelId="{8DE659D2-7D57-4CC0-9636-C9E61E683F6F}" type="presParOf" srcId="{78D5CF65-B254-4533-BAE5-19C8A281D163}" destId="{64A25A35-A138-4CB6-BCDB-BA73DE346D04}" srcOrd="0" destOrd="0" presId="urn:microsoft.com/office/officeart/2018/2/layout/IconLabelList"/>
    <dgm:cxn modelId="{8A64E461-7F2D-4D33-A464-D359FD428258}" type="presParOf" srcId="{78D5CF65-B254-4533-BAE5-19C8A281D163}" destId="{19BA6901-A648-4AB8-B1CE-E5D0B0A87AB0}" srcOrd="1" destOrd="0" presId="urn:microsoft.com/office/officeart/2018/2/layout/IconLabelList"/>
    <dgm:cxn modelId="{495B5E1F-9E52-496D-9813-6ED0ECDB67CE}" type="presParOf" srcId="{78D5CF65-B254-4533-BAE5-19C8A281D163}" destId="{958863A9-F80E-41C8-A94C-6025BF62DB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684BF-FCD5-43CB-9A2E-AA62278A2C8B}">
      <dsp:nvSpPr>
        <dsp:cNvPr id="0" name=""/>
        <dsp:cNvSpPr/>
      </dsp:nvSpPr>
      <dsp:spPr>
        <a:xfrm>
          <a:off x="0" y="284106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Binaire → Décimal : utiliser les puissances de 2</a:t>
          </a:r>
        </a:p>
      </dsp:txBody>
      <dsp:txXfrm>
        <a:off x="29271" y="313377"/>
        <a:ext cx="8171058" cy="541083"/>
      </dsp:txXfrm>
    </dsp:sp>
    <dsp:sp modelId="{A77011BD-7C6E-48B0-8FE5-59B159DCCA23}">
      <dsp:nvSpPr>
        <dsp:cNvPr id="0" name=""/>
        <dsp:cNvSpPr/>
      </dsp:nvSpPr>
      <dsp:spPr>
        <a:xfrm>
          <a:off x="0" y="955731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Décimal → Binaire : divisions successives par 2</a:t>
          </a:r>
        </a:p>
      </dsp:txBody>
      <dsp:txXfrm>
        <a:off x="29271" y="985002"/>
        <a:ext cx="8171058" cy="541083"/>
      </dsp:txXfrm>
    </dsp:sp>
    <dsp:sp modelId="{C62C14C3-ECCA-47FB-95BC-C00B963E3EC9}">
      <dsp:nvSpPr>
        <dsp:cNvPr id="0" name=""/>
        <dsp:cNvSpPr/>
      </dsp:nvSpPr>
      <dsp:spPr>
        <a:xfrm>
          <a:off x="0" y="1627356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Binaire → Hexadécimal : regrouper par 4 bits</a:t>
          </a:r>
        </a:p>
      </dsp:txBody>
      <dsp:txXfrm>
        <a:off x="29271" y="1656627"/>
        <a:ext cx="8171058" cy="541083"/>
      </dsp:txXfrm>
    </dsp:sp>
    <dsp:sp modelId="{2D0E0167-6ED8-43D8-A1AB-772086223326}">
      <dsp:nvSpPr>
        <dsp:cNvPr id="0" name=""/>
        <dsp:cNvSpPr/>
      </dsp:nvSpPr>
      <dsp:spPr>
        <a:xfrm>
          <a:off x="0" y="2298981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Hexadécimal → Binaire : convertir chaque chiffre séparément</a:t>
          </a:r>
        </a:p>
      </dsp:txBody>
      <dsp:txXfrm>
        <a:off x="29271" y="2328252"/>
        <a:ext cx="8171058" cy="541083"/>
      </dsp:txXfrm>
    </dsp:sp>
    <dsp:sp modelId="{B69ABA26-8982-47A3-AB56-6F16723A4ADF}">
      <dsp:nvSpPr>
        <dsp:cNvPr id="0" name=""/>
        <dsp:cNvSpPr/>
      </dsp:nvSpPr>
      <dsp:spPr>
        <a:xfrm>
          <a:off x="0" y="2970606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Décimal → Hexadécimal : divisions successives par 16</a:t>
          </a:r>
        </a:p>
      </dsp:txBody>
      <dsp:txXfrm>
        <a:off x="29271" y="2999877"/>
        <a:ext cx="8171058" cy="541083"/>
      </dsp:txXfrm>
    </dsp:sp>
    <dsp:sp modelId="{16472F11-EB1B-4B7D-B2D0-D1745BC6A836}">
      <dsp:nvSpPr>
        <dsp:cNvPr id="0" name=""/>
        <dsp:cNvSpPr/>
      </dsp:nvSpPr>
      <dsp:spPr>
        <a:xfrm>
          <a:off x="0" y="3642231"/>
          <a:ext cx="82296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Hexadécimal → Décimal :utiliser les puissances de 16</a:t>
          </a:r>
        </a:p>
      </dsp:txBody>
      <dsp:txXfrm>
        <a:off x="29271" y="3671502"/>
        <a:ext cx="8171058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1E128-D6F3-49D8-A17E-8D63E733759C}">
      <dsp:nvSpPr>
        <dsp:cNvPr id="0" name=""/>
        <dsp:cNvSpPr/>
      </dsp:nvSpPr>
      <dsp:spPr>
        <a:xfrm>
          <a:off x="750914" y="1190134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32671-27F9-4CF8-AE4A-0C39621457CE}">
      <dsp:nvSpPr>
        <dsp:cNvPr id="0" name=""/>
        <dsp:cNvSpPr/>
      </dsp:nvSpPr>
      <dsp:spPr>
        <a:xfrm>
          <a:off x="90151" y="2593328"/>
          <a:ext cx="2402775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 </a:t>
          </a:r>
          <a:r>
            <a:rPr lang="en-US" sz="1100" kern="1200" dirty="0" err="1"/>
            <a:t>numération</a:t>
          </a:r>
          <a:r>
            <a:rPr lang="en-US" sz="1100" kern="1200" dirty="0"/>
            <a:t> </a:t>
          </a:r>
          <a:r>
            <a:rPr lang="en-US" sz="1100" kern="1200" dirty="0" err="1"/>
            <a:t>est</a:t>
          </a:r>
          <a:r>
            <a:rPr lang="en-US" sz="1100" kern="1200" dirty="0"/>
            <a:t> </a:t>
          </a:r>
          <a:r>
            <a:rPr lang="en-US" sz="1100" kern="1200" dirty="0" err="1"/>
            <a:t>essentielle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</a:t>
          </a:r>
          <a:r>
            <a:rPr lang="en-US" sz="1100" kern="1200" dirty="0" err="1"/>
            <a:t>informatique</a:t>
          </a:r>
          <a:r>
            <a:rPr lang="en-US" sz="1100" kern="1200" dirty="0"/>
            <a:t>. Pour le </a:t>
          </a:r>
          <a:r>
            <a:rPr lang="en-US" sz="1100" kern="1200" dirty="0" err="1"/>
            <a:t>côté</a:t>
          </a:r>
          <a:r>
            <a:rPr lang="en-US" sz="1100" kern="1200" dirty="0"/>
            <a:t> client et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Côté</a:t>
          </a:r>
          <a:r>
            <a:rPr lang="en-US" sz="1100" kern="1200" dirty="0"/>
            <a:t> machine, et </a:t>
          </a:r>
          <a:r>
            <a:rPr lang="en-US" sz="1100" kern="1200" dirty="0" err="1"/>
            <a:t>résoudre</a:t>
          </a:r>
          <a:r>
            <a:rPr lang="en-US" sz="1100" kern="1200" dirty="0"/>
            <a:t> des problems de la vie </a:t>
          </a:r>
          <a:r>
            <a:rPr lang="en-US" sz="1100" kern="1200" dirty="0" err="1"/>
            <a:t>coruante</a:t>
          </a:r>
          <a:endParaRPr lang="en-US" sz="1100" kern="1200" dirty="0"/>
        </a:p>
      </dsp:txBody>
      <dsp:txXfrm>
        <a:off x="90151" y="2593328"/>
        <a:ext cx="2402775" cy="742500"/>
      </dsp:txXfrm>
    </dsp:sp>
    <dsp:sp modelId="{E12E1066-5913-482A-B71B-F472DB9F229A}">
      <dsp:nvSpPr>
        <dsp:cNvPr id="0" name=""/>
        <dsp:cNvSpPr/>
      </dsp:nvSpPr>
      <dsp:spPr>
        <a:xfrm>
          <a:off x="3574175" y="1190134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B40D9-6A5F-414A-AF4C-E40A7628BFBF}">
      <dsp:nvSpPr>
        <dsp:cNvPr id="0" name=""/>
        <dsp:cNvSpPr/>
      </dsp:nvSpPr>
      <dsp:spPr>
        <a:xfrm>
          <a:off x="2913412" y="2593328"/>
          <a:ext cx="2402775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Elle </a:t>
          </a:r>
          <a:r>
            <a:rPr lang="en-US" sz="1100" kern="1200" dirty="0" err="1"/>
            <a:t>permet</a:t>
          </a:r>
          <a:r>
            <a:rPr lang="en-US" sz="1100" kern="1200" dirty="0"/>
            <a:t> de coder, </a:t>
          </a:r>
          <a:r>
            <a:rPr lang="en-US" sz="1100" kern="1200" dirty="0" err="1"/>
            <a:t>manipuler</a:t>
          </a:r>
          <a:r>
            <a:rPr lang="en-US" sz="1100" kern="1200" dirty="0"/>
            <a:t> et </a:t>
          </a:r>
          <a:r>
            <a:rPr lang="en-US" sz="1100" kern="1200" dirty="0" err="1"/>
            <a:t>traiter</a:t>
          </a:r>
          <a:r>
            <a:rPr lang="en-US" sz="1100" kern="1200" dirty="0"/>
            <a:t> les données </a:t>
          </a:r>
          <a:r>
            <a:rPr lang="en-US" sz="1100" kern="1200" dirty="0" err="1"/>
            <a:t>efficacement</a:t>
          </a:r>
          <a:r>
            <a:rPr lang="en-US" sz="1100" kern="1200" dirty="0"/>
            <a:t>.</a:t>
          </a:r>
        </a:p>
      </dsp:txBody>
      <dsp:txXfrm>
        <a:off x="2913412" y="2593328"/>
        <a:ext cx="2402775" cy="742500"/>
      </dsp:txXfrm>
    </dsp:sp>
    <dsp:sp modelId="{64A25A35-A138-4CB6-BCDB-BA73DE346D04}">
      <dsp:nvSpPr>
        <dsp:cNvPr id="0" name=""/>
        <dsp:cNvSpPr/>
      </dsp:nvSpPr>
      <dsp:spPr>
        <a:xfrm>
          <a:off x="6397436" y="1190134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863A9-F80E-41C8-A94C-6025BF62DBA6}">
      <dsp:nvSpPr>
        <dsp:cNvPr id="0" name=""/>
        <dsp:cNvSpPr/>
      </dsp:nvSpPr>
      <dsp:spPr>
        <a:xfrm>
          <a:off x="5736673" y="2593328"/>
          <a:ext cx="2402775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 </a:t>
          </a:r>
          <a:r>
            <a:rPr lang="en-US" sz="1100" kern="1200" dirty="0" err="1"/>
            <a:t>compréhension</a:t>
          </a:r>
          <a:r>
            <a:rPr lang="en-US" sz="1100" kern="1200" dirty="0"/>
            <a:t> des conversions entre les </a:t>
          </a:r>
          <a:r>
            <a:rPr lang="en-US" sz="1100" kern="1200" dirty="0" err="1"/>
            <a:t>systèmes</a:t>
          </a:r>
          <a:r>
            <a:rPr lang="en-US" sz="1100" kern="1200" dirty="0"/>
            <a:t> </a:t>
          </a:r>
          <a:r>
            <a:rPr lang="en-US" sz="1100" kern="1200" dirty="0" err="1"/>
            <a:t>est</a:t>
          </a:r>
          <a:r>
            <a:rPr lang="en-US" sz="1100" kern="1200" dirty="0"/>
            <a:t> indispensable pour les </a:t>
          </a:r>
          <a:r>
            <a:rPr lang="en-US" sz="1100" kern="1200" dirty="0" err="1"/>
            <a:t>développeurs</a:t>
          </a:r>
          <a:r>
            <a:rPr lang="en-US" sz="1100" kern="1200" dirty="0"/>
            <a:t> et </a:t>
          </a:r>
          <a:r>
            <a:rPr lang="en-US" sz="1100" kern="1200" dirty="0" err="1"/>
            <a:t>ingénieurs</a:t>
          </a:r>
          <a:r>
            <a:rPr lang="en-US" sz="1100" kern="1200" dirty="0"/>
            <a:t>.</a:t>
          </a:r>
        </a:p>
      </dsp:txBody>
      <dsp:txXfrm>
        <a:off x="5736673" y="2593328"/>
        <a:ext cx="2402775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4F02DC-F47B-BAE7-B706-4308D61D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4" t="4025" r="30329" b="-1"/>
          <a:stretch/>
        </p:blipFill>
        <p:spPr>
          <a:xfrm>
            <a:off x="3005750" y="10"/>
            <a:ext cx="613825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D661F0-CA53-E600-A048-E8EED59F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397671"/>
            <a:ext cx="4566600" cy="2928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latin typeface="Aharoni" panose="02010803020104030203" pitchFamily="2" charset="-79"/>
                <a:cs typeface="Aharoni" panose="02010803020104030203" pitchFamily="2" charset="-79"/>
              </a:rPr>
              <a:t>Système de numeration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27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FAD11-B121-AAA2-669F-7F63AECE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2E6807BE-6828-1A92-55AB-5BBCB869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8" r="-2" b="5087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7999BB-8466-8FF9-7B25-B1460926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2" b="-2"/>
          <a:stretch/>
        </p:blipFill>
        <p:spPr bwMode="auto"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C850E-EEAF-4E94-CAFA-B7417A95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système hexadécimal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23EBC3-C8CB-B4FF-DDDA-822127072E94}"/>
              </a:ext>
            </a:extLst>
          </p:cNvPr>
          <p:cNvSpPr txBox="1"/>
          <p:nvPr/>
        </p:nvSpPr>
        <p:spPr>
          <a:xfrm>
            <a:off x="336042" y="2512611"/>
            <a:ext cx="3624602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Base : </a:t>
            </a:r>
            <a:r>
              <a:rPr lang="en-US" sz="1700" dirty="0"/>
              <a:t>16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/>
              <a:t>Symboles</a:t>
            </a:r>
            <a:r>
              <a:rPr lang="en-US" sz="1700" b="1" dirty="0"/>
              <a:t> : </a:t>
            </a:r>
            <a:r>
              <a:rPr lang="en-US" sz="1700" dirty="0"/>
              <a:t>0, 1, 2, 3, 4, 5, 6, 7, 8, 9, A, B, C, D, E, F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Utilisé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informatique</a:t>
            </a:r>
            <a:r>
              <a:rPr lang="en-US" sz="1700" dirty="0"/>
              <a:t> Pour le CSS, le </a:t>
            </a:r>
            <a:r>
              <a:rPr lang="en-US" sz="1700" dirty="0" err="1"/>
              <a:t>langage</a:t>
            </a:r>
            <a:r>
              <a:rPr lang="en-US" sz="1700" dirty="0"/>
              <a:t> </a:t>
            </a:r>
            <a:r>
              <a:rPr lang="en-US" sz="1700" dirty="0" err="1"/>
              <a:t>assembleur</a:t>
            </a:r>
            <a:r>
              <a:rPr lang="en-US" sz="1700" dirty="0"/>
              <a:t>, </a:t>
            </a:r>
            <a:r>
              <a:rPr lang="en-US" sz="1700" dirty="0" err="1"/>
              <a:t>chiffrement</a:t>
            </a:r>
            <a:r>
              <a:rPr lang="en-US" sz="1700" dirty="0"/>
              <a:t> et </a:t>
            </a:r>
            <a:r>
              <a:rPr lang="en-US" sz="1700" dirty="0" err="1"/>
              <a:t>Hashage</a:t>
            </a:r>
            <a:r>
              <a:rPr lang="en-US" sz="17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/>
              <a:t>Exemple</a:t>
            </a:r>
            <a:r>
              <a:rPr lang="en-US" sz="1700" b="1" dirty="0"/>
              <a:t> </a:t>
            </a:r>
            <a:r>
              <a:rPr lang="en-US" sz="1700" b="1" dirty="0" err="1"/>
              <a:t>en</a:t>
            </a:r>
            <a:r>
              <a:rPr lang="en-US" sz="1700" b="1" dirty="0"/>
              <a:t> </a:t>
            </a:r>
            <a:r>
              <a:rPr lang="en-US" sz="1700" b="1" dirty="0" err="1"/>
              <a:t>informatique</a:t>
            </a:r>
            <a:r>
              <a:rPr lang="en-US" sz="1700" b="1" dirty="0"/>
              <a:t>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 err="1"/>
              <a:t>Ajouter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couleur à un element HTML via un background-color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0847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116EB3C3-78F0-A4E2-B95D-E969B577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7" y="10"/>
            <a:ext cx="5481733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142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173761"/>
          </a:xfrm>
        </p:spPr>
        <p:txBody>
          <a:bodyPr anchor="b">
            <a:normAutofit/>
          </a:bodyPr>
          <a:lstStyle/>
          <a:p>
            <a:r>
              <a:rPr lang="fr-FR" sz="3000"/>
              <a:t>Conversion Décimal à Binaire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322386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326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 dirty="0"/>
              <a:t>Exemple : Convertir 25 en binaire</a:t>
            </a:r>
          </a:p>
          <a:p>
            <a:r>
              <a:rPr lang="fr-FR" sz="1700" dirty="0"/>
              <a:t>25 ÷ 2 = 12, reste 1</a:t>
            </a:r>
          </a:p>
          <a:p>
            <a:r>
              <a:rPr lang="fr-FR" sz="1700" dirty="0"/>
              <a:t>12 ÷ 2 = 6, reste 0</a:t>
            </a:r>
          </a:p>
          <a:p>
            <a:r>
              <a:rPr lang="fr-FR" sz="1700" dirty="0"/>
              <a:t>6 ÷ 2 = 3, reste 0</a:t>
            </a:r>
          </a:p>
          <a:p>
            <a:r>
              <a:rPr lang="fr-FR" sz="1700" dirty="0"/>
              <a:t>3 ÷ 2 = 1, reste 1</a:t>
            </a:r>
          </a:p>
          <a:p>
            <a:r>
              <a:rPr lang="fr-FR" sz="1700" dirty="0"/>
              <a:t>1 ÷ 2 = 0, reste 1</a:t>
            </a:r>
          </a:p>
          <a:p>
            <a:r>
              <a:rPr lang="fr-FR" sz="1700" dirty="0"/>
              <a:t>=&gt; 25 en binaire est 11001</a:t>
            </a:r>
          </a:p>
          <a:p>
            <a:endParaRPr lang="fr-FR" sz="1700" dirty="0"/>
          </a:p>
          <a:p>
            <a:pPr marL="0" indent="0">
              <a:buNone/>
            </a:pPr>
            <a:endParaRPr lang="fr-FR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B0DF3A34-8DE0-344D-F4EB-0489D3E8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7" y="10"/>
            <a:ext cx="5481733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142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173761"/>
          </a:xfrm>
        </p:spPr>
        <p:txBody>
          <a:bodyPr anchor="b">
            <a:normAutofit/>
          </a:bodyPr>
          <a:lstStyle/>
          <a:p>
            <a:r>
              <a:rPr lang="fr-FR" sz="3000"/>
              <a:t>Conversion Binaire à Décimal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322386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326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/>
              <a:t>Exemple : Convertir 11001 en décimal</a:t>
            </a:r>
          </a:p>
          <a:p>
            <a:r>
              <a:rPr lang="fr-FR" sz="1700"/>
              <a:t>1×2⁴ + 1×2³ + 0×2² + 0×2¹ + 1×2⁰ = 16 + 8 + 0 + 0 + 1 = 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C227F-90D3-7218-FE1C-FFE23D27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F2587-6052-BC4B-CCAE-B1D3FB47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b="1" dirty="0"/>
              <a:t>Convertir</a:t>
            </a:r>
          </a:p>
          <a:p>
            <a:pPr marL="0" indent="0">
              <a:buNone/>
            </a:pPr>
            <a:r>
              <a:rPr lang="fr-FR" dirty="0"/>
              <a:t>16(d) =&gt; Binaire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16/2 = 8, reste 0</a:t>
            </a:r>
          </a:p>
          <a:p>
            <a:pPr marL="0" indent="0">
              <a:buNone/>
            </a:pPr>
            <a:r>
              <a:rPr lang="fr-FR" sz="2000" dirty="0"/>
              <a:t>8/2=4,reste 0</a:t>
            </a:r>
          </a:p>
          <a:p>
            <a:pPr marL="0" indent="0">
              <a:buNone/>
            </a:pPr>
            <a:r>
              <a:rPr lang="fr-FR" sz="2000" dirty="0"/>
              <a:t>4/2=2,reste 0</a:t>
            </a:r>
          </a:p>
          <a:p>
            <a:pPr marL="0" indent="0">
              <a:buNone/>
            </a:pPr>
            <a:r>
              <a:rPr lang="fr-FR" sz="2000" dirty="0"/>
              <a:t>2/2 = 1, reste 0</a:t>
            </a:r>
          </a:p>
          <a:p>
            <a:pPr marL="0" indent="0">
              <a:buNone/>
            </a:pPr>
            <a:r>
              <a:rPr lang="fr-FR" sz="2000" dirty="0"/>
              <a:t> 1 / 2 = 0, reste 1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300" b="1" dirty="0"/>
              <a:t>Résultat = 1 0000</a:t>
            </a:r>
            <a:endParaRPr lang="fr-FR" dirty="0"/>
          </a:p>
          <a:p>
            <a:pPr marL="0" indent="0">
              <a:buNone/>
            </a:pPr>
            <a:r>
              <a:rPr lang="fr-FR" sz="2300" b="1" dirty="0" err="1">
                <a:solidFill>
                  <a:srgbClr val="00B050"/>
                </a:solidFill>
              </a:rPr>
              <a:t>Verification</a:t>
            </a:r>
            <a:r>
              <a:rPr lang="fr-FR" sz="2300" b="1" dirty="0">
                <a:solidFill>
                  <a:srgbClr val="00B050"/>
                </a:solidFill>
              </a:rPr>
              <a:t> : 1 x 2^4 + 0 x 2^3 + 0 x 2^2 + 0 x 2^1 + 0 x 2^0 = 16 ! BON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733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E3AD-EF8D-E82D-E232-2A09AF273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F9D8A-0098-4CC1-FC1A-ADFE589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462964-25BF-6CF7-E1CF-F7211DBF9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Convertir</a:t>
            </a:r>
          </a:p>
          <a:p>
            <a:pPr marL="0" indent="0">
              <a:buNone/>
            </a:pPr>
            <a:r>
              <a:rPr lang="fr-FR" dirty="0"/>
              <a:t>1100(b) =&gt; </a:t>
            </a:r>
            <a:r>
              <a:rPr lang="fr-FR" dirty="0" err="1"/>
              <a:t>Decimal</a:t>
            </a:r>
            <a:endParaRPr lang="fr-FR" dirty="0"/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Premier digit toujours vers la droite</a:t>
            </a:r>
          </a:p>
          <a:p>
            <a:pPr marL="0" indent="0">
              <a:buNone/>
            </a:pPr>
            <a:r>
              <a:rPr lang="fr-FR" sz="2000" b="1" dirty="0"/>
              <a:t>1 x 2^3 + 1 x 2^2 + 0 x 2^1 + 0 x 2^0 = 12</a:t>
            </a:r>
            <a:endParaRPr lang="fr-FR" sz="2000" dirty="0"/>
          </a:p>
          <a:p>
            <a:pPr marL="0" indent="0">
              <a:buNone/>
            </a:pPr>
            <a:r>
              <a:rPr lang="fr-FR" sz="2300" b="1" dirty="0"/>
              <a:t>Résultat = 12</a:t>
            </a:r>
          </a:p>
          <a:p>
            <a:pPr marL="0" indent="0">
              <a:buNone/>
            </a:pPr>
            <a:r>
              <a:rPr lang="fr-FR" sz="2300" b="1" dirty="0" err="1">
                <a:solidFill>
                  <a:srgbClr val="00B050"/>
                </a:solidFill>
              </a:rPr>
              <a:t>Verification</a:t>
            </a:r>
            <a:r>
              <a:rPr lang="fr-FR" sz="2300" b="1" dirty="0">
                <a:solidFill>
                  <a:srgbClr val="00B050"/>
                </a:solidFill>
              </a:rPr>
              <a:t> :</a:t>
            </a:r>
          </a:p>
          <a:p>
            <a:pPr marL="0" indent="0">
              <a:buNone/>
            </a:pPr>
            <a:r>
              <a:rPr lang="fr-FR" sz="2300" b="1" dirty="0">
                <a:solidFill>
                  <a:srgbClr val="00B050"/>
                </a:solidFill>
              </a:rPr>
              <a:t>12/2 = 6,reste 0</a:t>
            </a:r>
          </a:p>
          <a:p>
            <a:pPr marL="0" indent="0">
              <a:buNone/>
            </a:pPr>
            <a:r>
              <a:rPr lang="fr-FR" sz="2300" b="1" dirty="0">
                <a:solidFill>
                  <a:srgbClr val="00B050"/>
                </a:solidFill>
              </a:rPr>
              <a:t>6/2 = 3,reste 0</a:t>
            </a:r>
          </a:p>
          <a:p>
            <a:pPr marL="0" indent="0">
              <a:buNone/>
            </a:pPr>
            <a:r>
              <a:rPr lang="fr-FR" sz="2300" b="1" dirty="0">
                <a:solidFill>
                  <a:srgbClr val="00B050"/>
                </a:solidFill>
              </a:rPr>
              <a:t>3/2 =1,reste 1</a:t>
            </a:r>
          </a:p>
          <a:p>
            <a:pPr marL="0" indent="0">
              <a:buNone/>
            </a:pPr>
            <a:r>
              <a:rPr lang="fr-FR" sz="2300" b="1" dirty="0">
                <a:solidFill>
                  <a:srgbClr val="00B050"/>
                </a:solidFill>
              </a:rPr>
              <a:t>1 / 2 = 0, reste 1  ! BON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426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5DE21A5C-2A41-97F0-9278-5A9A4B22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7" y="10"/>
            <a:ext cx="5481733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142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173761"/>
          </a:xfrm>
        </p:spPr>
        <p:txBody>
          <a:bodyPr anchor="b">
            <a:normAutofit/>
          </a:bodyPr>
          <a:lstStyle/>
          <a:p>
            <a:r>
              <a:rPr lang="fr-FR" sz="3000"/>
              <a:t>Conversion Binaire à Hexadécimal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322386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326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 dirty="0"/>
              <a:t>Exemple : Convertir 11001 en hexadécimal</a:t>
            </a:r>
          </a:p>
          <a:p>
            <a:endParaRPr lang="fr-FR" sz="1700" dirty="0"/>
          </a:p>
          <a:p>
            <a:r>
              <a:rPr lang="fr-FR" sz="1700" dirty="0"/>
              <a:t>Regrouper en paquets de 4 bits </a:t>
            </a:r>
          </a:p>
          <a:p>
            <a:r>
              <a:rPr lang="fr-FR" sz="1700" dirty="0"/>
              <a:t>0001 1001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1001 en hexadécimal = 9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=&gt; 11001 en hexadécimal est 19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6FFB4D-3022-034D-78FD-595502EC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0577" y="2103671"/>
            <a:ext cx="4846852" cy="36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A75FBCB2-6166-AC24-D374-597323F3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6" y="10"/>
            <a:ext cx="5481734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142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243584"/>
          </a:xfrm>
        </p:spPr>
        <p:txBody>
          <a:bodyPr anchor="ctr">
            <a:normAutofit/>
          </a:bodyPr>
          <a:lstStyle/>
          <a:p>
            <a:r>
              <a:rPr lang="fr-FR" sz="3000"/>
              <a:t>Conversion Hexadécimal à Binaire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326" y="2195336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 dirty="0"/>
              <a:t>Exemple : Convertir 1F en binaire</a:t>
            </a:r>
          </a:p>
          <a:p>
            <a:r>
              <a:rPr lang="fr-FR" sz="1700" dirty="0"/>
              <a:t>1 en binaire = 0001</a:t>
            </a:r>
          </a:p>
          <a:p>
            <a:r>
              <a:rPr lang="fr-FR" sz="1700" dirty="0"/>
              <a:t>F en binaire = 1111</a:t>
            </a:r>
          </a:p>
          <a:p>
            <a:r>
              <a:rPr lang="fr-FR" sz="1700" dirty="0"/>
              <a:t>=&gt; 1F en binaire est 0001 1111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BDAB55-A34F-7189-CD6E-4638FCB5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824" y="2100072"/>
            <a:ext cx="4846852" cy="36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67E5A-831B-DCE2-0750-B291B6A2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B85035-A1FC-30F5-AA07-94CD66F30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8" y="1921534"/>
            <a:ext cx="2448232" cy="4525963"/>
          </a:xfrm>
        </p:spPr>
        <p:txBody>
          <a:bodyPr>
            <a:normAutofit/>
          </a:bodyPr>
          <a:lstStyle/>
          <a:p>
            <a:r>
              <a:rPr lang="fr-FR" sz="1800" dirty="0"/>
              <a:t>Faire les conversions suivantes :</a:t>
            </a:r>
          </a:p>
          <a:p>
            <a:pPr marL="0" indent="0">
              <a:buNone/>
            </a:pPr>
            <a:r>
              <a:rPr lang="fr-FR" sz="1800" dirty="0"/>
              <a:t>1110 0010(b) =&gt; </a:t>
            </a:r>
            <a:r>
              <a:rPr lang="fr-FR" sz="1800" dirty="0">
                <a:solidFill>
                  <a:srgbClr val="00B050"/>
                </a:solidFill>
              </a:rPr>
              <a:t>E2</a:t>
            </a:r>
          </a:p>
          <a:p>
            <a:pPr marL="0" indent="0">
              <a:buNone/>
            </a:pPr>
            <a:endParaRPr lang="fr-F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sz="1800" dirty="0"/>
              <a:t>CAFE(</a:t>
            </a:r>
            <a:r>
              <a:rPr lang="fr-FR" sz="1800" dirty="0" err="1"/>
              <a:t>hex</a:t>
            </a:r>
            <a:r>
              <a:rPr lang="fr-FR" sz="1800" dirty="0"/>
              <a:t>) =&gt;</a:t>
            </a:r>
          </a:p>
          <a:p>
            <a:pPr marL="0" indent="0">
              <a:buNone/>
            </a:pPr>
            <a:endParaRPr lang="fr-F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00B050"/>
                </a:solidFill>
              </a:rPr>
              <a:t>C : 1100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B050"/>
                </a:solidFill>
              </a:rPr>
              <a:t>A : 1010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B050"/>
                </a:solidFill>
              </a:rPr>
              <a:t>F : 1111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B050"/>
                </a:solidFill>
              </a:rPr>
              <a:t>E : 1110</a:t>
            </a:r>
          </a:p>
          <a:p>
            <a:pPr marL="0" indent="0">
              <a:buNone/>
            </a:pPr>
            <a:endParaRPr lang="fr-FR" sz="1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00B050"/>
                </a:solidFill>
              </a:rPr>
              <a:t>1100 1010 1111 1110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2D2481-1C68-D952-C5A1-0A43620A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7870" y="1921534"/>
            <a:ext cx="6626130" cy="49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7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DF967-B340-BC4B-2101-BA8D4B23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921A286B-FF2A-6C40-A0C1-B397426E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6" y="10"/>
            <a:ext cx="5481734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28FC5-E83A-E2E8-2954-CE4C70FD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243584"/>
          </a:xfrm>
        </p:spPr>
        <p:txBody>
          <a:bodyPr anchor="ctr">
            <a:normAutofit/>
          </a:bodyPr>
          <a:lstStyle/>
          <a:p>
            <a:r>
              <a:rPr lang="fr-FR" sz="3000" dirty="0"/>
              <a:t>Conversion </a:t>
            </a:r>
            <a:br>
              <a:rPr lang="fr-FR" sz="3000" dirty="0"/>
            </a:br>
            <a:r>
              <a:rPr lang="fr-FR" sz="3000" dirty="0"/>
              <a:t>Décimal à hexadécimal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ADB89-DCDC-16DC-C213-9DA463ED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 dirty="0"/>
              <a:t>Exemple : Convertir 254 en Hexa</a:t>
            </a:r>
          </a:p>
          <a:p>
            <a:r>
              <a:rPr lang="fr-FR" sz="1700" dirty="0"/>
              <a:t>254/16 = </a:t>
            </a:r>
            <a:r>
              <a:rPr lang="fr-FR" sz="1700" dirty="0">
                <a:solidFill>
                  <a:srgbClr val="FF0000"/>
                </a:solidFill>
              </a:rPr>
              <a:t>15</a:t>
            </a:r>
            <a:r>
              <a:rPr lang="fr-FR" sz="1700" dirty="0"/>
              <a:t> </a:t>
            </a:r>
          </a:p>
          <a:p>
            <a:r>
              <a:rPr lang="fr-FR" sz="1700" dirty="0"/>
              <a:t>15*16 = 240</a:t>
            </a:r>
          </a:p>
          <a:p>
            <a:r>
              <a:rPr lang="fr-FR" sz="1700" dirty="0"/>
              <a:t>254-240 = 14</a:t>
            </a:r>
          </a:p>
          <a:p>
            <a:r>
              <a:rPr lang="fr-FR" sz="1700" dirty="0"/>
              <a:t>reste 14 (14 = E)</a:t>
            </a:r>
            <a:br>
              <a:rPr lang="fr-FR" sz="1700" dirty="0"/>
            </a:br>
            <a:endParaRPr lang="fr-FR" sz="1700" dirty="0"/>
          </a:p>
          <a:p>
            <a:r>
              <a:rPr lang="fr-FR" sz="1700" dirty="0">
                <a:solidFill>
                  <a:srgbClr val="FF0000"/>
                </a:solidFill>
              </a:rPr>
              <a:t>15</a:t>
            </a:r>
            <a:r>
              <a:rPr lang="fr-FR" sz="1700" dirty="0"/>
              <a:t>/16 = 0, reste 15 (15 = F) même que le 1</a:t>
            </a:r>
            <a:r>
              <a:rPr lang="fr-FR" sz="1700" baseline="30000" dirty="0"/>
              <a:t>er</a:t>
            </a:r>
            <a:r>
              <a:rPr lang="fr-FR" sz="1700" dirty="0"/>
              <a:t>,</a:t>
            </a:r>
          </a:p>
          <a:p>
            <a:r>
              <a:rPr lang="fr-FR" sz="1700" dirty="0" err="1"/>
              <a:t>Resutat</a:t>
            </a:r>
            <a:r>
              <a:rPr lang="fr-FR" sz="1700" dirty="0"/>
              <a:t> FE</a:t>
            </a:r>
          </a:p>
        </p:txBody>
      </p:sp>
    </p:spTree>
    <p:extLst>
      <p:ext uri="{BB962C8B-B14F-4D97-AF65-F5344CB8AC3E}">
        <p14:creationId xmlns:p14="http://schemas.microsoft.com/office/powerpoint/2010/main" val="1760823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332B-069B-53B9-1035-3C43BC729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mules écrites sur un unicolore">
            <a:extLst>
              <a:ext uri="{FF2B5EF4-FFF2-40B4-BE49-F238E27FC236}">
                <a16:creationId xmlns:a16="http://schemas.microsoft.com/office/drawing/2014/main" id="{D655ECFE-BFE0-68BB-AA1B-5738229C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3" r="25221" b="-1"/>
          <a:stretch/>
        </p:blipFill>
        <p:spPr>
          <a:xfrm>
            <a:off x="3662266" y="10"/>
            <a:ext cx="5481734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4FBED-1396-C9E4-7DBD-60B3AFC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78" y="856488"/>
            <a:ext cx="3744468" cy="1243584"/>
          </a:xfrm>
        </p:spPr>
        <p:txBody>
          <a:bodyPr anchor="ctr">
            <a:normAutofit/>
          </a:bodyPr>
          <a:lstStyle/>
          <a:p>
            <a:r>
              <a:rPr lang="fr-FR" sz="3000" dirty="0"/>
              <a:t>Conversion </a:t>
            </a:r>
            <a:br>
              <a:rPr lang="fr-FR" sz="3000" dirty="0"/>
            </a:br>
            <a:r>
              <a:rPr lang="fr-FR" sz="3000" dirty="0"/>
              <a:t>Décimal à hexadécimal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A6ABF-EF5B-2ACB-5860-0E95156C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2522949"/>
            <a:ext cx="3799332" cy="3402363"/>
          </a:xfrm>
        </p:spPr>
        <p:txBody>
          <a:bodyPr anchor="t">
            <a:normAutofit/>
          </a:bodyPr>
          <a:lstStyle/>
          <a:p>
            <a:r>
              <a:rPr lang="fr-FR" sz="1700" b="1" dirty="0"/>
              <a:t>Exemple : </a:t>
            </a:r>
            <a:r>
              <a:rPr lang="fr-FR" sz="1700" dirty="0"/>
              <a:t>Convertir 3F en Décimal</a:t>
            </a:r>
          </a:p>
          <a:p>
            <a:r>
              <a:rPr lang="fr-FR" sz="1700" b="1" dirty="0"/>
              <a:t>Décomposer </a:t>
            </a:r>
            <a:r>
              <a:rPr lang="fr-FR" sz="1700" dirty="0"/>
              <a:t>le 3 , F</a:t>
            </a:r>
          </a:p>
          <a:p>
            <a:r>
              <a:rPr lang="fr-FR" sz="1700" dirty="0"/>
              <a:t>3 : 3 * 16 ^ 1 = 3 x 16 = 48</a:t>
            </a:r>
          </a:p>
          <a:p>
            <a:r>
              <a:rPr lang="fr-FR" sz="1700" dirty="0"/>
              <a:t>F </a:t>
            </a:r>
            <a:r>
              <a:rPr lang="fr-FR" sz="1700"/>
              <a:t>: 15 *16</a:t>
            </a:r>
            <a:r>
              <a:rPr lang="fr-FR" sz="1700" dirty="0"/>
              <a:t>^</a:t>
            </a:r>
            <a:r>
              <a:rPr lang="fr-FR" sz="1700"/>
              <a:t> </a:t>
            </a:r>
            <a:r>
              <a:rPr lang="fr-FR" sz="1700" dirty="0"/>
              <a:t>0 = 15 x 1 = 15</a:t>
            </a:r>
          </a:p>
          <a:p>
            <a:r>
              <a:rPr lang="fr-FR" sz="1700" dirty="0"/>
              <a:t>On additionne :</a:t>
            </a:r>
          </a:p>
          <a:p>
            <a:r>
              <a:rPr lang="fr-FR" sz="1700" dirty="0"/>
              <a:t>48 +15 = 63</a:t>
            </a:r>
          </a:p>
        </p:txBody>
      </p:sp>
    </p:spTree>
    <p:extLst>
      <p:ext uri="{BB962C8B-B14F-4D97-AF65-F5344CB8AC3E}">
        <p14:creationId xmlns:p14="http://schemas.microsoft.com/office/powerpoint/2010/main" val="330350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DF4D2-E626-3FF2-8751-5F430D24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5C5E18-A7E6-7618-A89F-DD9D7712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>
                <a:latin typeface="Aharoni" panose="02010803020104030203" pitchFamily="2" charset="-79"/>
                <a:cs typeface="Aharoni" panose="02010803020104030203" pitchFamily="2" charset="-79"/>
              </a:rPr>
              <a:t>Qu'est-ce que la numération ?</a:t>
            </a:r>
          </a:p>
          <a:p>
            <a:r>
              <a:rPr lang="fr-FR" sz="3200" dirty="0">
                <a:latin typeface="Aharoni" panose="02010803020104030203" pitchFamily="2" charset="-79"/>
                <a:cs typeface="Aharoni" panose="02010803020104030203" pitchFamily="2" charset="-79"/>
              </a:rPr>
              <a:t>Histoire des numérations</a:t>
            </a:r>
          </a:p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Liens avec l’informatiques</a:t>
            </a:r>
          </a:p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Les différentes de bases</a:t>
            </a:r>
          </a:p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Les conversions</a:t>
            </a:r>
          </a:p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Conclusions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95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8920-AACF-6AA0-C2FA-442FB4D8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96998-E05D-E70E-8E12-F07D9921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8D34C4-0831-9DDF-4733-F1252357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8" y="1921534"/>
            <a:ext cx="2448232" cy="4525963"/>
          </a:xfrm>
        </p:spPr>
        <p:txBody>
          <a:bodyPr>
            <a:normAutofit/>
          </a:bodyPr>
          <a:lstStyle/>
          <a:p>
            <a:r>
              <a:rPr lang="fr-FR" sz="1800" dirty="0"/>
              <a:t>Faire les conversions suivantes :</a:t>
            </a:r>
          </a:p>
          <a:p>
            <a:pPr marL="0" indent="0">
              <a:buNone/>
            </a:pPr>
            <a:r>
              <a:rPr lang="fr-FR" sz="1800" dirty="0"/>
              <a:t>111(d) =&gt; </a:t>
            </a:r>
            <a:r>
              <a:rPr lang="fr-FR" sz="1800" dirty="0">
                <a:solidFill>
                  <a:srgbClr val="FF0000"/>
                </a:solidFill>
              </a:rPr>
              <a:t>HEXA</a:t>
            </a:r>
          </a:p>
          <a:p>
            <a:pPr marL="0" indent="0">
              <a:buNone/>
            </a:pPr>
            <a:endParaRPr lang="fr-F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sz="1800" dirty="0"/>
              <a:t>A4(</a:t>
            </a:r>
            <a:r>
              <a:rPr lang="fr-FR" sz="1800" dirty="0" err="1"/>
              <a:t>hex</a:t>
            </a:r>
            <a:r>
              <a:rPr lang="fr-FR" sz="1800" dirty="0"/>
              <a:t>) =&gt; </a:t>
            </a:r>
            <a:r>
              <a:rPr lang="fr-FR" sz="1800" b="1" dirty="0">
                <a:solidFill>
                  <a:srgbClr val="FF0000"/>
                </a:solidFill>
              </a:rPr>
              <a:t>décimal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176A75C-F648-E696-4836-3360FDD2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7870" y="1921534"/>
            <a:ext cx="6626130" cy="49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42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26447-61D8-44A9-2CEA-B7E32884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Conversions Résumées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761F55-4829-5E7F-5FBC-995E0AAD2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92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0D7FE78-941D-64F8-4BA9-4114D668D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2546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îne géométrique brisée bleu foncé">
            <a:extLst>
              <a:ext uri="{FF2B5EF4-FFF2-40B4-BE49-F238E27FC236}">
                <a16:creationId xmlns:a16="http://schemas.microsoft.com/office/drawing/2014/main" id="{598CFFCB-ACD4-796F-84DC-4EC687C2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16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34" y="365125"/>
            <a:ext cx="3494637" cy="1899912"/>
          </a:xfrm>
        </p:spPr>
        <p:txBody>
          <a:bodyPr>
            <a:normAutofit/>
          </a:bodyPr>
          <a:lstStyle/>
          <a:p>
            <a:r>
              <a:rPr lang="fr-FR" sz="3500" dirty="0">
                <a:latin typeface="Aharoni" panose="02010803020104030203" pitchFamily="2" charset="-79"/>
                <a:cs typeface="Aharoni" panose="02010803020104030203" pitchFamily="2" charset="-79"/>
              </a:rPr>
              <a:t>Qu'est-ce que la numération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3778"/>
            <a:ext cx="2866641" cy="4329097"/>
          </a:xfrm>
        </p:spPr>
        <p:txBody>
          <a:bodyPr>
            <a:normAutofit/>
          </a:bodyPr>
          <a:lstStyle/>
          <a:p>
            <a:r>
              <a:rPr lang="fr-FR" sz="1700" dirty="0"/>
              <a:t>La numération est le système permettant de représenter et de manipuler les nombres.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Elle définit un ensemble de règles et de symboles pour exprimer les quantités.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Différents systèmes existent selon les civilisations et les usages.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3997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603622"/>
            <a:ext cx="4237022" cy="13229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 a inventé la numération, quand et pourquoi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23035"/>
            <a:ext cx="2976274" cy="4734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numération a été développée par différentes civilisations (Sumériens, Égyptiens, Grecs, Romains, Indiens, Arabes).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fr-FR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Babyloniens utilisaient un système sexagésimal, tandis que les Romains avaient une numération additive.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fr-FR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numération décimale positionnelle avec le chiffre zéro a été développée par les Indiens et diffusée par les Arabes.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009EB4-3423-D2BB-C140-11BDE31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5" r="2627" b="2"/>
          <a:stretch/>
        </p:blipFill>
        <p:spPr>
          <a:xfrm>
            <a:off x="4276638" y="1"/>
            <a:ext cx="4867368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5" name="Picture 4" descr="Pyramide dans les plaines">
            <a:extLst>
              <a:ext uri="{FF2B5EF4-FFF2-40B4-BE49-F238E27FC236}">
                <a16:creationId xmlns:a16="http://schemas.microsoft.com/office/drawing/2014/main" id="{84033966-EDE7-4051-B727-AFA711FD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2" r="2" b="2"/>
          <a:stretch/>
        </p:blipFill>
        <p:spPr>
          <a:xfrm>
            <a:off x="4064565" y="3429000"/>
            <a:ext cx="5079435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000" dirty="0">
                <a:latin typeface="Aharoni" panose="02010803020104030203" pitchFamily="2" charset="-79"/>
                <a:cs typeface="Aharoni" panose="02010803020104030203" pitchFamily="2" charset="-79"/>
              </a:rPr>
              <a:t>Pourquoi la numération est importante en informatique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fr-FR" sz="1700" dirty="0"/>
              <a:t>L’informatique repose sur la représentation des données sous forme numérique.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Les ordinateurs utilisent la numération binaire pour stocker et traiter l’information.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fr-FR" sz="1700" dirty="0"/>
              <a:t>Les systèmes numériques permettent les calculs, le stockage et la transmission des données.</a:t>
            </a: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A2D243DA-457F-68E6-8F18-14CD2BC3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33" r="25589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5334-230F-DB5B-7C87-D385D8E2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07B1-07EB-BC1E-4162-290D6D3C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3" y="3275"/>
            <a:ext cx="4000647" cy="139095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latin typeface="Aharoni" panose="02010803020104030203" pitchFamily="2" charset="-79"/>
                <a:cs typeface="Aharoni" panose="02010803020104030203" pitchFamily="2" charset="-79"/>
              </a:rPr>
              <a:t>Les </a:t>
            </a:r>
            <a:r>
              <a:rPr lang="en-US" sz="2800" kern="1200" dirty="0" err="1">
                <a:latin typeface="Aharoni" panose="02010803020104030203" pitchFamily="2" charset="-79"/>
                <a:cs typeface="Aharoni" panose="02010803020104030203" pitchFamily="2" charset="-79"/>
              </a:rPr>
              <a:t>différents</a:t>
            </a:r>
            <a:r>
              <a:rPr lang="en-US" sz="2800" kern="1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kern="1200" dirty="0" err="1">
                <a:latin typeface="Aharoni" panose="02010803020104030203" pitchFamily="2" charset="-79"/>
                <a:cs typeface="Aharoni" panose="02010803020104030203" pitchFamily="2" charset="-79"/>
              </a:rPr>
              <a:t>systèmes</a:t>
            </a:r>
            <a:r>
              <a:rPr lang="en-US" sz="2800" kern="1200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en-US" sz="2800" kern="1200" dirty="0" err="1">
                <a:latin typeface="Aharoni" panose="02010803020104030203" pitchFamily="2" charset="-79"/>
                <a:cs typeface="Aharoni" panose="02010803020104030203" pitchFamily="2" charset="-79"/>
              </a:rPr>
              <a:t>numération</a:t>
            </a:r>
            <a:endParaRPr lang="fr-FR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D09F965F-69FA-03F0-6E74-E9CAE15B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33" r="25589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3DC9FCF-22D9-844B-A90C-54B64180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54" y="2844598"/>
            <a:ext cx="4438320" cy="330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C0DAB1-E97A-0A1B-07DE-50BAE86A8967}"/>
              </a:ext>
            </a:extLst>
          </p:cNvPr>
          <p:cNvSpPr txBox="1"/>
          <p:nvPr/>
        </p:nvSpPr>
        <p:spPr>
          <a:xfrm>
            <a:off x="352513" y="6151146"/>
            <a:ext cx="4438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Décimal : base de 10</a:t>
            </a:r>
          </a:p>
          <a:p>
            <a:r>
              <a:rPr lang="fr-FR" sz="1400" dirty="0"/>
              <a:t>Binaire : base de 2</a:t>
            </a:r>
          </a:p>
          <a:p>
            <a:r>
              <a:rPr lang="fr-FR" sz="1400" dirty="0"/>
              <a:t>Hexadécimal : base 16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315CEA-1E94-B3F9-F91D-8DAB26D518FB}"/>
              </a:ext>
            </a:extLst>
          </p:cNvPr>
          <p:cNvSpPr txBox="1"/>
          <p:nvPr/>
        </p:nvSpPr>
        <p:spPr>
          <a:xfrm>
            <a:off x="352513" y="1674891"/>
            <a:ext cx="443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Cela se définit par 2 éléments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La base du système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Les symboles du système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78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CB06-DB0C-2646-49B9-6DF9F13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0AD75663-BAC0-E9B4-0E8F-FB354305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8" r="-2" b="5087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71FCFCE-BFEA-41EB-A6F2-EB15F951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37" b="2"/>
          <a:stretch/>
        </p:blipFill>
        <p:spPr>
          <a:xfrm>
            <a:off x="3657868" y="3493009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9DCB3-6395-B2C3-63AC-B3A22453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système décimal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A1F41D-A15C-8C17-C82F-B423207A018B}"/>
              </a:ext>
            </a:extLst>
          </p:cNvPr>
          <p:cNvSpPr txBox="1"/>
          <p:nvPr/>
        </p:nvSpPr>
        <p:spPr>
          <a:xfrm>
            <a:off x="336042" y="2512611"/>
            <a:ext cx="3624602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Base : </a:t>
            </a:r>
            <a:r>
              <a:rPr lang="en-US" sz="1400" dirty="0"/>
              <a:t>10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Symboles</a:t>
            </a:r>
            <a:r>
              <a:rPr lang="en-US" sz="1400" b="1" dirty="0"/>
              <a:t> : </a:t>
            </a:r>
            <a:r>
              <a:rPr lang="en-US" sz="1400" dirty="0"/>
              <a:t>0, 1, 2, 3, 4, 5, 6, 7, 8, 9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Utilisé</a:t>
            </a:r>
            <a:r>
              <a:rPr lang="en-US" sz="1400" dirty="0"/>
              <a:t> dans la vie </a:t>
            </a:r>
            <a:r>
              <a:rPr lang="en-US" sz="1400" dirty="0" err="1"/>
              <a:t>quotidienne</a:t>
            </a:r>
            <a:r>
              <a:rPr lang="en-US" sz="1400" dirty="0"/>
              <a:t> et dans les </a:t>
            </a:r>
            <a:r>
              <a:rPr lang="en-US" sz="1400" dirty="0" err="1"/>
              <a:t>calculs</a:t>
            </a:r>
            <a:r>
              <a:rPr lang="en-US" sz="1400" dirty="0"/>
              <a:t> </a:t>
            </a:r>
            <a:r>
              <a:rPr lang="en-US" sz="1400" dirty="0" err="1"/>
              <a:t>mathématiques</a:t>
            </a:r>
            <a:r>
              <a:rPr lang="en-US" sz="1400" dirty="0"/>
              <a:t>. </a:t>
            </a:r>
            <a:r>
              <a:rPr lang="en-US" sz="1400" dirty="0" err="1"/>
              <a:t>Utilisez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informatique</a:t>
            </a:r>
            <a:r>
              <a:rPr lang="en-US" sz="1400" dirty="0"/>
              <a:t> pour des </a:t>
            </a:r>
            <a:r>
              <a:rPr lang="en-US" sz="1400" dirty="0" err="1"/>
              <a:t>calculs</a:t>
            </a:r>
            <a:r>
              <a:rPr lang="en-US" sz="1400" dirty="0"/>
              <a:t> avec des </a:t>
            </a:r>
            <a:r>
              <a:rPr lang="en-US" sz="1400" dirty="0" err="1"/>
              <a:t>nombres</a:t>
            </a:r>
            <a:r>
              <a:rPr lang="en-US" sz="1400" dirty="0"/>
              <a:t> </a:t>
            </a:r>
            <a:r>
              <a:rPr lang="en-US" sz="1400" dirty="0" err="1"/>
              <a:t>entiers</a:t>
            </a:r>
            <a:r>
              <a:rPr lang="en-US" sz="1400" dirty="0"/>
              <a:t> </a:t>
            </a:r>
            <a:r>
              <a:rPr lang="en-US" sz="1400" dirty="0" err="1"/>
              <a:t>ou</a:t>
            </a:r>
            <a:r>
              <a:rPr lang="en-US" sz="1400" dirty="0"/>
              <a:t> </a:t>
            </a:r>
            <a:r>
              <a:rPr lang="en-US" sz="1400" dirty="0" err="1"/>
              <a:t>réels</a:t>
            </a:r>
            <a:r>
              <a:rPr lang="en-US" sz="1400" dirty="0"/>
              <a:t>, pour la </a:t>
            </a:r>
            <a:r>
              <a:rPr lang="en-US" sz="1400" dirty="0" err="1"/>
              <a:t>résolution</a:t>
            </a:r>
            <a:r>
              <a:rPr lang="en-US" sz="1400" dirty="0"/>
              <a:t> </a:t>
            </a:r>
            <a:r>
              <a:rPr lang="en-US" sz="1400" dirty="0" err="1"/>
              <a:t>automatisée</a:t>
            </a:r>
            <a:r>
              <a:rPr lang="en-US" sz="1400" dirty="0"/>
              <a:t> de </a:t>
            </a:r>
            <a:r>
              <a:rPr lang="en-US" sz="1400" dirty="0" err="1"/>
              <a:t>problème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Exemple</a:t>
            </a:r>
            <a:r>
              <a:rPr lang="en-US" sz="1400" b="1" dirty="0"/>
              <a:t> 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Développer</a:t>
            </a:r>
            <a:r>
              <a:rPr lang="en-US" sz="1400" dirty="0"/>
              <a:t> un </a:t>
            </a:r>
            <a:r>
              <a:rPr lang="en-US" sz="1400" dirty="0" err="1"/>
              <a:t>système</a:t>
            </a:r>
            <a:r>
              <a:rPr lang="en-US" sz="1400" dirty="0"/>
              <a:t> de </a:t>
            </a:r>
            <a:r>
              <a:rPr lang="en-US" sz="1400" dirty="0" err="1"/>
              <a:t>réservation</a:t>
            </a:r>
            <a:r>
              <a:rPr lang="en-US" sz="1400" dirty="0"/>
              <a:t>, qui </a:t>
            </a:r>
            <a:r>
              <a:rPr lang="en-US" sz="1400" dirty="0" err="1"/>
              <a:t>calcule</a:t>
            </a:r>
            <a:r>
              <a:rPr lang="en-US" sz="1400" dirty="0"/>
              <a:t> le prix final </a:t>
            </a:r>
            <a:r>
              <a:rPr lang="en-US" sz="1400" dirty="0" err="1"/>
              <a:t>selon</a:t>
            </a:r>
            <a:r>
              <a:rPr lang="en-US" sz="1400" dirty="0"/>
              <a:t> les options </a:t>
            </a:r>
            <a:r>
              <a:rPr lang="en-US" sz="1400" dirty="0" err="1"/>
              <a:t>choisis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812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4FFC9-AE32-5D2B-817A-87F49BF9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A24-06F8-0EA6-993E-CA8BB9FE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3" y="3275"/>
            <a:ext cx="4000647" cy="139095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latin typeface="Aharoni" panose="02010803020104030203" pitchFamily="2" charset="-79"/>
                <a:cs typeface="Aharoni" panose="02010803020104030203" pitchFamily="2" charset="-79"/>
              </a:rPr>
              <a:t>Le système décimal</a:t>
            </a:r>
            <a:endParaRPr lang="fr-FR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B13E3B12-E840-7AFE-696D-4F6645C4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33" r="25589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963B5D8-4A2A-8834-7241-1251CA933747}"/>
              </a:ext>
            </a:extLst>
          </p:cNvPr>
          <p:cNvSpPr txBox="1"/>
          <p:nvPr/>
        </p:nvSpPr>
        <p:spPr>
          <a:xfrm>
            <a:off x="190899" y="2813643"/>
            <a:ext cx="476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Comment se décompose un nombre décimal : </a:t>
            </a:r>
          </a:p>
          <a:p>
            <a:endParaRPr lang="fr-FR" b="1" dirty="0"/>
          </a:p>
          <a:p>
            <a:endParaRPr lang="fr-FR" b="1" dirty="0"/>
          </a:p>
          <a:p>
            <a:r>
              <a:rPr lang="fr-FR" dirty="0"/>
              <a:t>    125 = (1 x 10^2) + (2 x 10^1) + (5 x 10^0)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0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0100B-B788-8A11-8C18-E021B7C6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tion de données sur un moniteur d’ordinateur">
            <a:extLst>
              <a:ext uri="{FF2B5EF4-FFF2-40B4-BE49-F238E27FC236}">
                <a16:creationId xmlns:a16="http://schemas.microsoft.com/office/drawing/2014/main" id="{D603F971-9E65-AE07-C2C4-FCB2695E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8" r="-2" b="5087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E1A8FF1-B680-CEB8-9133-FC64EA32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37" b="2"/>
          <a:stretch/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CBC18-A932-C58D-88C3-C12CED8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système binaire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28661C-E515-9E69-37E6-931E39ADF95E}"/>
              </a:ext>
            </a:extLst>
          </p:cNvPr>
          <p:cNvSpPr txBox="1"/>
          <p:nvPr/>
        </p:nvSpPr>
        <p:spPr>
          <a:xfrm>
            <a:off x="336042" y="2512611"/>
            <a:ext cx="3624602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Base : </a:t>
            </a:r>
            <a:r>
              <a:rPr lang="en-US" sz="1700" dirty="0"/>
              <a:t>2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/>
              <a:t>Symboles</a:t>
            </a:r>
            <a:r>
              <a:rPr lang="en-US" sz="1700" b="1" dirty="0"/>
              <a:t> : </a:t>
            </a:r>
            <a:r>
              <a:rPr lang="en-US" sz="1700" dirty="0"/>
              <a:t>0, 1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Utilisé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informatique</a:t>
            </a:r>
            <a:r>
              <a:rPr lang="en-US" sz="1700" dirty="0"/>
              <a:t> car il correspond aux états </a:t>
            </a:r>
            <a:r>
              <a:rPr lang="en-US" sz="1700" dirty="0" err="1"/>
              <a:t>logiques</a:t>
            </a:r>
            <a:r>
              <a:rPr lang="en-US" sz="1700" dirty="0"/>
              <a:t> (TRUE </a:t>
            </a:r>
            <a:r>
              <a:rPr lang="en-US" sz="1700" dirty="0" err="1"/>
              <a:t>ou</a:t>
            </a:r>
            <a:r>
              <a:rPr lang="en-US" sz="1700" dirty="0"/>
              <a:t> FALSE)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/>
              <a:t>Exemple</a:t>
            </a:r>
            <a:r>
              <a:rPr lang="en-US" sz="1700" b="1" dirty="0"/>
              <a:t> </a:t>
            </a:r>
            <a:r>
              <a:rPr lang="en-US" sz="1700" b="1" dirty="0" err="1"/>
              <a:t>en</a:t>
            </a:r>
            <a:r>
              <a:rPr lang="en-US" sz="1700" b="1" dirty="0"/>
              <a:t> </a:t>
            </a:r>
            <a:r>
              <a:rPr lang="en-US" sz="1700" b="1" dirty="0" err="1"/>
              <a:t>informatique</a:t>
            </a:r>
            <a:r>
              <a:rPr lang="en-US" sz="1700" b="1" dirty="0"/>
              <a:t>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Les conditions IF et Else, BOOLEAN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6768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947</Words>
  <Application>Microsoft Office PowerPoint</Application>
  <PresentationFormat>Affichage à l'écran (4:3)</PresentationFormat>
  <Paragraphs>170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Aharoni</vt:lpstr>
      <vt:lpstr>Arial</vt:lpstr>
      <vt:lpstr>Calibri</vt:lpstr>
      <vt:lpstr>Office Theme</vt:lpstr>
      <vt:lpstr>Système de numeration</vt:lpstr>
      <vt:lpstr>Sommaire</vt:lpstr>
      <vt:lpstr>Qu'est-ce que la numération ?</vt:lpstr>
      <vt:lpstr>Qui a inventé la numération, quand et pourquoi ?</vt:lpstr>
      <vt:lpstr>Pourquoi la numération est importante en informatique ?</vt:lpstr>
      <vt:lpstr>Les différents systèmes de numération</vt:lpstr>
      <vt:lpstr>Le système décimal</vt:lpstr>
      <vt:lpstr>Le système décimal</vt:lpstr>
      <vt:lpstr>Le système binaire</vt:lpstr>
      <vt:lpstr>Le système hexadécimal</vt:lpstr>
      <vt:lpstr>Conversion Décimal à Binaire</vt:lpstr>
      <vt:lpstr>Conversion Binaire à Décimal</vt:lpstr>
      <vt:lpstr>Exo</vt:lpstr>
      <vt:lpstr>Exo</vt:lpstr>
      <vt:lpstr>Conversion Binaire à Hexadécimal</vt:lpstr>
      <vt:lpstr>Conversion Hexadécimal à Binaire</vt:lpstr>
      <vt:lpstr>Exo</vt:lpstr>
      <vt:lpstr>Conversion  Décimal à hexadécimal</vt:lpstr>
      <vt:lpstr>Conversion  Décimal à hexadécimal</vt:lpstr>
      <vt:lpstr>Exo</vt:lpstr>
      <vt:lpstr>Conversions Résumées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HUTT David</cp:lastModifiedBy>
  <cp:revision>6</cp:revision>
  <dcterms:created xsi:type="dcterms:W3CDTF">2013-01-27T09:14:16Z</dcterms:created>
  <dcterms:modified xsi:type="dcterms:W3CDTF">2025-03-04T14:09:51Z</dcterms:modified>
  <cp:category/>
</cp:coreProperties>
</file>